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Montserrat SemiBold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Montserrat Medium"/>
      <p:regular r:id="rId41"/>
      <p:bold r:id="rId42"/>
      <p:italic r:id="rId43"/>
      <p:boldItalic r:id="rId44"/>
    </p:embeddedFont>
    <p:embeddedFont>
      <p:font typeface="Fira Sans Extra Condensed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D3170B3-34B5-46E2-8CDF-FEBC4F5DA2DF}">
  <a:tblStyle styleId="{5D3170B3-34B5-46E2-8CDF-FEBC4F5DA2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42" Type="http://schemas.openxmlformats.org/officeDocument/2006/relationships/font" Target="fonts/MontserratMedium-bold.fntdata"/><Relationship Id="rId41" Type="http://schemas.openxmlformats.org/officeDocument/2006/relationships/font" Target="fonts/MontserratMedium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Medium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Medium-italic.fntdata"/><Relationship Id="rId24" Type="http://schemas.openxmlformats.org/officeDocument/2006/relationships/slide" Target="slides/slide19.xml"/><Relationship Id="rId46" Type="http://schemas.openxmlformats.org/officeDocument/2006/relationships/font" Target="fonts/FiraSansExtraCondensed-bold.fntdata"/><Relationship Id="rId23" Type="http://schemas.openxmlformats.org/officeDocument/2006/relationships/slide" Target="slides/slide18.xml"/><Relationship Id="rId45" Type="http://schemas.openxmlformats.org/officeDocument/2006/relationships/font" Target="fonts/FiraSansExtraCondense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FiraSansExtraCondensed-boldItalic.fntdata"/><Relationship Id="rId25" Type="http://schemas.openxmlformats.org/officeDocument/2006/relationships/slide" Target="slides/slide20.xml"/><Relationship Id="rId47" Type="http://schemas.openxmlformats.org/officeDocument/2006/relationships/font" Target="fonts/FiraSansExtraCondensed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SemiBold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SemiBold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SemiBold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SemiBold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5fc6f885e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25fc6f885e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	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9d68caa10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9d68caa10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9d5462761d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9d5462761d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9d68caa10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9d68caa10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d68caa103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9d68caa103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Probably wise to drop predicted and actual outcomes… the majority class (alive = 0) places heavy class weight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Next: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 Mars’ df but tweak the </a:t>
            </a:r>
            <a:r>
              <a:rPr lang="en"/>
              <a:t>initial</a:t>
            </a:r>
            <a:r>
              <a:rPr lang="en"/>
              <a:t> 24 hr labs/vitals using min/mean/max (maybe just use one of em and then drop the rest)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APACHE is based on 12 acute physiological variables, with the worst value in the first 24 hours of admission used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Drop the winsorization cols and try to get the range more normalized… no more capping on the ranges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9d79e448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9d79e448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9d480e32ce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9d480e32ce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Alain is in pain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Smote  is my favorite technique but unfortunately not able to use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we were unable to use smote, we realized </a:t>
            </a:r>
            <a:r>
              <a:rPr lang="en"/>
              <a:t>something</a:t>
            </a:r>
            <a:r>
              <a:rPr lang="en"/>
              <a:t> yesterday. Ok hear us out…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9d480e32ce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9d480e32ce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Mars: So hear us out…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THREE OF US: READ IT ALL TOGETHER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9d5462761d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9d5462761d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5868fc0f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a5868fc0f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9d480e32c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9d480e32c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proper binary </a:t>
            </a:r>
            <a:r>
              <a:rPr lang="en"/>
              <a:t>classification</a:t>
            </a:r>
            <a:r>
              <a:rPr lang="en"/>
              <a:t> model and then feature importance after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de95a381e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de95a381e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eICU demo from physionet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9d5462761d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9d5462761d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were able to reduce the many tables and features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9d5462761d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9d5462761d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88% good outcome and 11% bad outcome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9d8cb1d2c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9d8cb1d2c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9d8cb1d2c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9d8cb1d2c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9d5462761d_6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9d5462761d_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9d5462761d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9d5462761d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9d3aed062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9d3aed062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9d3aed062d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9d3aed062d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d5462761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9d5462761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Using the eICU demo from physionet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9d480e32c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9d480e32c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Summary of Articles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PMC9222812:</a:t>
            </a:r>
            <a:r>
              <a:rPr lang="en">
                <a:solidFill>
                  <a:schemeClr val="dk1"/>
                </a:solidFill>
              </a:rPr>
              <a:t> Integrating structured and unstructured ICU data with topic modeling improves mortality prediction compared to traditional machine learning approaches.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Nature Scientific Reports 2020:</a:t>
            </a:r>
            <a:r>
              <a:rPr lang="en">
                <a:solidFill>
                  <a:schemeClr val="dk1"/>
                </a:solidFill>
              </a:rPr>
              <a:t> A hybrid CNN-BiLSTM neural network predicts ICU patient mortality using 24-hour vital sign trends with high accuracy.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PMC10796141:</a:t>
            </a:r>
            <a:r>
              <a:rPr lang="en">
                <a:solidFill>
                  <a:schemeClr val="dk1"/>
                </a:solidFill>
              </a:rPr>
              <a:t> Common ICU severity scores like APACHE and SOFA may exhibit prognostic bias, highlighting the need for more personalized prediction tools.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Frontiers in Cardiovascular Medicine 2025:</a:t>
            </a:r>
            <a:r>
              <a:rPr lang="en">
                <a:solidFill>
                  <a:schemeClr val="dk1"/>
                </a:solidFill>
              </a:rPr>
              <a:t> Routine blood tests and vital signs can effectively predict mortality in ICU heart failure patients, offering a practical alternative to complex diagnostics.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1F1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1F1F"/>
                </a:solidFill>
              </a:rPr>
              <a:t>Bias Merged Tables</a:t>
            </a:r>
            <a:endParaRPr sz="1200">
              <a:solidFill>
                <a:srgbClr val="1F1F1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1F1F"/>
                </a:solidFill>
              </a:rPr>
              <a:t>it’s important to be fair and consider people’s backgrounds like their age, gender, and race (demographics) when using AI or computer scores to judge patient risks</a:t>
            </a:r>
            <a:endParaRPr sz="1200">
              <a:solidFill>
                <a:srgbClr val="1F1F1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1F1F"/>
                </a:solidFill>
              </a:rPr>
              <a:t> these clinical risk scores don’t always work equally well for everyone; for example, they may be less accurate depending on someone’s age, sex, or race in the ICU</a:t>
            </a:r>
            <a:endParaRPr sz="1200">
              <a:solidFill>
                <a:srgbClr val="1F1F1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1F1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1F1F"/>
                </a:solidFill>
              </a:rPr>
              <a:t>Readmission Merged Tables</a:t>
            </a:r>
            <a:endParaRPr sz="1200">
              <a:solidFill>
                <a:srgbClr val="1F1F1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1F1F"/>
                </a:solidFill>
              </a:rPr>
              <a:t> if your heart rate, breathing rate, or oxygen levels change a lot, you’re more likely to be sent back to the hospital after leaving the ICU</a:t>
            </a:r>
            <a:endParaRPr sz="1200">
              <a:solidFill>
                <a:srgbClr val="1F1F1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1F1F"/>
                </a:solidFill>
              </a:rPr>
              <a:t>high levels of BUN and creatinine (which show if your kidneys are under stress) mean you’re more likely to need to come back to the hospital after the ICU</a:t>
            </a:r>
            <a:endParaRPr sz="1200">
              <a:solidFill>
                <a:srgbClr val="1F1F1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1F1F"/>
                </a:solidFill>
              </a:rPr>
              <a:t>health problems like diabetes, liver disease (cirrhosis), or weak immune systems are more likely to be readmitted after the ICU</a:t>
            </a:r>
            <a:endParaRPr sz="1200">
              <a:solidFill>
                <a:srgbClr val="1F1F1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1F1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1F1F"/>
                </a:solidFill>
              </a:rPr>
              <a:t>Mortality Merged Tables</a:t>
            </a:r>
            <a:endParaRPr sz="1200">
              <a:solidFill>
                <a:srgbClr val="1F1F1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1F1F"/>
                </a:solidFill>
              </a:rPr>
              <a:t> basic body signs—like heart rate, blood pressure, oxygen levels, and breathing rate can be strong warning signals for risk of dying soon in the icu</a:t>
            </a:r>
            <a:endParaRPr sz="1200">
              <a:solidFill>
                <a:srgbClr val="1F1F1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F1F1F"/>
                </a:solidFill>
              </a:rPr>
              <a:t> certain blood tests like kidney function (creatinine and BUN), and levels of sodium, potassium, and glucose are very important for predicting who is most likely to survive</a:t>
            </a:r>
            <a:endParaRPr sz="1200">
              <a:solidFill>
                <a:srgbClr val="1F1F1F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9d480e32c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9d480e32c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9d5462761d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9d5462761d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9d68caa1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9d68caa1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d68caa10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d68caa10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Divide them by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Interaction term? Becomes its own predictors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Comorbidities</a:t>
            </a:r>
            <a:r>
              <a:rPr lang="en"/>
              <a:t> x vitals (apache score)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9d68caa10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9d68caa10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 flipH="1">
            <a:off x="3850225" y="1730392"/>
            <a:ext cx="4487400" cy="15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 flipH="1">
            <a:off x="3850225" y="3288308"/>
            <a:ext cx="44874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3" type="subTitle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4" type="subTitle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body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b="1"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096600"/>
            <a:ext cx="7713600" cy="3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7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Relationship Id="rId6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bit.ly/3A1uf1Q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/>
          <p:cNvSpPr/>
          <p:nvPr/>
        </p:nvSpPr>
        <p:spPr>
          <a:xfrm>
            <a:off x="1556154" y="719899"/>
            <a:ext cx="973500" cy="973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5" name="Google Shape;45;p13"/>
          <p:cNvSpPr txBox="1"/>
          <p:nvPr>
            <p:ph type="ctrTitle"/>
          </p:nvPr>
        </p:nvSpPr>
        <p:spPr>
          <a:xfrm flipH="1">
            <a:off x="3850225" y="1268727"/>
            <a:ext cx="4487400" cy="20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Predictive Models In ICU Databases</a:t>
            </a:r>
            <a:endParaRPr sz="4500"/>
          </a:p>
        </p:txBody>
      </p:sp>
      <p:sp>
        <p:nvSpPr>
          <p:cNvPr id="46" name="Google Shape;46;p13"/>
          <p:cNvSpPr txBox="1"/>
          <p:nvPr>
            <p:ph idx="1" type="subTitle"/>
          </p:nvPr>
        </p:nvSpPr>
        <p:spPr>
          <a:xfrm flipH="1">
            <a:off x="3850225" y="3288296"/>
            <a:ext cx="4537500" cy="6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Alain, Darlene, Mariah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4381: DATA CAPSTONE</a:t>
            </a:r>
            <a:endParaRPr/>
          </a:p>
        </p:txBody>
      </p:sp>
      <p:sp>
        <p:nvSpPr>
          <p:cNvPr id="47" name="Google Shape;47;p13"/>
          <p:cNvSpPr/>
          <p:nvPr/>
        </p:nvSpPr>
        <p:spPr>
          <a:xfrm>
            <a:off x="806466" y="2073401"/>
            <a:ext cx="2471400" cy="2350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8" name="Google Shape;48;p13"/>
          <p:cNvSpPr/>
          <p:nvPr/>
        </p:nvSpPr>
        <p:spPr>
          <a:xfrm>
            <a:off x="2747135" y="1219383"/>
            <a:ext cx="973500" cy="973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9" name="Google Shape;49;p13"/>
          <p:cNvSpPr/>
          <p:nvPr/>
        </p:nvSpPr>
        <p:spPr>
          <a:xfrm>
            <a:off x="365174" y="1219377"/>
            <a:ext cx="973500" cy="973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50" name="Google Shape;50;p13"/>
          <p:cNvGrpSpPr/>
          <p:nvPr/>
        </p:nvGrpSpPr>
        <p:grpSpPr>
          <a:xfrm>
            <a:off x="1555435" y="2644552"/>
            <a:ext cx="973497" cy="1207887"/>
            <a:chOff x="3977021" y="2551957"/>
            <a:chExt cx="298738" cy="370677"/>
          </a:xfrm>
        </p:grpSpPr>
        <p:sp>
          <p:nvSpPr>
            <p:cNvPr id="51" name="Google Shape;51;p13"/>
            <p:cNvSpPr/>
            <p:nvPr/>
          </p:nvSpPr>
          <p:spPr>
            <a:xfrm>
              <a:off x="4015986" y="2590923"/>
              <a:ext cx="220808" cy="151867"/>
            </a:xfrm>
            <a:custGeom>
              <a:rect b="b" l="l" r="r" t="t"/>
              <a:pathLst>
                <a:path extrusionOk="0" h="671" w="974">
                  <a:moveTo>
                    <a:pt x="0" y="0"/>
                  </a:moveTo>
                  <a:lnTo>
                    <a:pt x="973" y="0"/>
                  </a:lnTo>
                  <a:lnTo>
                    <a:pt x="973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148900" lIns="297925" spcFirstLastPara="1" rIns="297925" wrap="square" tIns="1489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865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3"/>
            <p:cNvSpPr/>
            <p:nvPr/>
          </p:nvSpPr>
          <p:spPr>
            <a:xfrm>
              <a:off x="3977021" y="2551957"/>
              <a:ext cx="298738" cy="370677"/>
            </a:xfrm>
            <a:custGeom>
              <a:rect b="b" l="l" r="r" t="t"/>
              <a:pathLst>
                <a:path extrusionOk="0" h="1636" w="1318">
                  <a:moveTo>
                    <a:pt x="1135" y="1156"/>
                  </a:moveTo>
                  <a:lnTo>
                    <a:pt x="1135" y="1156"/>
                  </a:lnTo>
                  <a:cubicBezTo>
                    <a:pt x="1167" y="1156"/>
                    <a:pt x="1198" y="1147"/>
                    <a:pt x="1226" y="1131"/>
                  </a:cubicBezTo>
                  <a:cubicBezTo>
                    <a:pt x="1253" y="1115"/>
                    <a:pt x="1276" y="1092"/>
                    <a:pt x="1293" y="1064"/>
                  </a:cubicBezTo>
                  <a:cubicBezTo>
                    <a:pt x="1308" y="1037"/>
                    <a:pt x="1317" y="1005"/>
                    <a:pt x="1317" y="974"/>
                  </a:cubicBezTo>
                  <a:lnTo>
                    <a:pt x="1317" y="182"/>
                  </a:lnTo>
                  <a:lnTo>
                    <a:pt x="1317" y="182"/>
                  </a:lnTo>
                  <a:cubicBezTo>
                    <a:pt x="1317" y="150"/>
                    <a:pt x="1308" y="118"/>
                    <a:pt x="1293" y="91"/>
                  </a:cubicBezTo>
                  <a:cubicBezTo>
                    <a:pt x="1276" y="63"/>
                    <a:pt x="1253" y="40"/>
                    <a:pt x="1226" y="24"/>
                  </a:cubicBezTo>
                  <a:cubicBezTo>
                    <a:pt x="1198" y="8"/>
                    <a:pt x="1167" y="0"/>
                    <a:pt x="1135" y="0"/>
                  </a:cubicBezTo>
                  <a:lnTo>
                    <a:pt x="182" y="0"/>
                  </a:lnTo>
                  <a:lnTo>
                    <a:pt x="182" y="0"/>
                  </a:lnTo>
                  <a:cubicBezTo>
                    <a:pt x="150" y="0"/>
                    <a:pt x="119" y="8"/>
                    <a:pt x="91" y="24"/>
                  </a:cubicBezTo>
                  <a:cubicBezTo>
                    <a:pt x="63" y="40"/>
                    <a:pt x="40" y="63"/>
                    <a:pt x="24" y="91"/>
                  </a:cubicBezTo>
                  <a:cubicBezTo>
                    <a:pt x="8" y="118"/>
                    <a:pt x="0" y="150"/>
                    <a:pt x="0" y="182"/>
                  </a:cubicBezTo>
                  <a:lnTo>
                    <a:pt x="0" y="974"/>
                  </a:lnTo>
                  <a:lnTo>
                    <a:pt x="0" y="974"/>
                  </a:lnTo>
                  <a:cubicBezTo>
                    <a:pt x="0" y="1005"/>
                    <a:pt x="8" y="1037"/>
                    <a:pt x="24" y="1064"/>
                  </a:cubicBezTo>
                  <a:cubicBezTo>
                    <a:pt x="40" y="1092"/>
                    <a:pt x="63" y="1115"/>
                    <a:pt x="91" y="1131"/>
                  </a:cubicBezTo>
                  <a:cubicBezTo>
                    <a:pt x="119" y="1147"/>
                    <a:pt x="150" y="1156"/>
                    <a:pt x="182" y="1156"/>
                  </a:cubicBezTo>
                  <a:lnTo>
                    <a:pt x="363" y="1156"/>
                  </a:lnTo>
                  <a:lnTo>
                    <a:pt x="363" y="1251"/>
                  </a:lnTo>
                  <a:lnTo>
                    <a:pt x="42" y="1251"/>
                  </a:lnTo>
                  <a:lnTo>
                    <a:pt x="42" y="1251"/>
                  </a:lnTo>
                  <a:lnTo>
                    <a:pt x="42" y="1251"/>
                  </a:lnTo>
                  <a:cubicBezTo>
                    <a:pt x="37" y="1251"/>
                    <a:pt x="30" y="1254"/>
                    <a:pt x="26" y="1256"/>
                  </a:cubicBezTo>
                  <a:cubicBezTo>
                    <a:pt x="21" y="1259"/>
                    <a:pt x="18" y="1262"/>
                    <a:pt x="15" y="1267"/>
                  </a:cubicBezTo>
                  <a:cubicBezTo>
                    <a:pt x="12" y="1272"/>
                    <a:pt x="10" y="1278"/>
                    <a:pt x="10" y="1283"/>
                  </a:cubicBezTo>
                  <a:lnTo>
                    <a:pt x="10" y="1283"/>
                  </a:lnTo>
                  <a:lnTo>
                    <a:pt x="10" y="1603"/>
                  </a:lnTo>
                  <a:lnTo>
                    <a:pt x="10" y="1603"/>
                  </a:lnTo>
                  <a:lnTo>
                    <a:pt x="10" y="1603"/>
                  </a:lnTo>
                  <a:cubicBezTo>
                    <a:pt x="10" y="1609"/>
                    <a:pt x="12" y="1615"/>
                    <a:pt x="15" y="1619"/>
                  </a:cubicBezTo>
                  <a:cubicBezTo>
                    <a:pt x="18" y="1624"/>
                    <a:pt x="21" y="1628"/>
                    <a:pt x="26" y="1631"/>
                  </a:cubicBezTo>
                  <a:cubicBezTo>
                    <a:pt x="30" y="1634"/>
                    <a:pt x="37" y="1635"/>
                    <a:pt x="42" y="1635"/>
                  </a:cubicBezTo>
                  <a:lnTo>
                    <a:pt x="42" y="1635"/>
                  </a:lnTo>
                  <a:lnTo>
                    <a:pt x="1275" y="1635"/>
                  </a:lnTo>
                  <a:lnTo>
                    <a:pt x="1275" y="1635"/>
                  </a:lnTo>
                  <a:lnTo>
                    <a:pt x="1275" y="1635"/>
                  </a:lnTo>
                  <a:cubicBezTo>
                    <a:pt x="1280" y="1635"/>
                    <a:pt x="1286" y="1634"/>
                    <a:pt x="1291" y="1631"/>
                  </a:cubicBezTo>
                  <a:cubicBezTo>
                    <a:pt x="1296" y="1628"/>
                    <a:pt x="1299" y="1624"/>
                    <a:pt x="1302" y="1619"/>
                  </a:cubicBezTo>
                  <a:cubicBezTo>
                    <a:pt x="1304" y="1615"/>
                    <a:pt x="1307" y="1609"/>
                    <a:pt x="1307" y="1603"/>
                  </a:cubicBezTo>
                  <a:lnTo>
                    <a:pt x="1307" y="1283"/>
                  </a:lnTo>
                  <a:lnTo>
                    <a:pt x="1307" y="1283"/>
                  </a:lnTo>
                  <a:lnTo>
                    <a:pt x="1307" y="1283"/>
                  </a:lnTo>
                  <a:cubicBezTo>
                    <a:pt x="1307" y="1278"/>
                    <a:pt x="1304" y="1272"/>
                    <a:pt x="1302" y="1267"/>
                  </a:cubicBezTo>
                  <a:cubicBezTo>
                    <a:pt x="1299" y="1262"/>
                    <a:pt x="1296" y="1259"/>
                    <a:pt x="1291" y="1256"/>
                  </a:cubicBezTo>
                  <a:cubicBezTo>
                    <a:pt x="1286" y="1254"/>
                    <a:pt x="1280" y="1251"/>
                    <a:pt x="1275" y="1251"/>
                  </a:cubicBezTo>
                  <a:lnTo>
                    <a:pt x="1275" y="1251"/>
                  </a:lnTo>
                  <a:lnTo>
                    <a:pt x="955" y="1251"/>
                  </a:lnTo>
                  <a:lnTo>
                    <a:pt x="955" y="1156"/>
                  </a:lnTo>
                  <a:lnTo>
                    <a:pt x="1135" y="1156"/>
                  </a:lnTo>
                  <a:close/>
                  <a:moveTo>
                    <a:pt x="64" y="974"/>
                  </a:moveTo>
                  <a:lnTo>
                    <a:pt x="64" y="182"/>
                  </a:lnTo>
                  <a:lnTo>
                    <a:pt x="64" y="182"/>
                  </a:lnTo>
                  <a:cubicBezTo>
                    <a:pt x="64" y="161"/>
                    <a:pt x="69" y="141"/>
                    <a:pt x="80" y="123"/>
                  </a:cubicBezTo>
                  <a:cubicBezTo>
                    <a:pt x="90" y="105"/>
                    <a:pt x="104" y="89"/>
                    <a:pt x="123" y="79"/>
                  </a:cubicBezTo>
                  <a:cubicBezTo>
                    <a:pt x="140" y="68"/>
                    <a:pt x="161" y="64"/>
                    <a:pt x="182" y="63"/>
                  </a:cubicBezTo>
                  <a:lnTo>
                    <a:pt x="1135" y="63"/>
                  </a:lnTo>
                  <a:lnTo>
                    <a:pt x="1135" y="63"/>
                  </a:lnTo>
                  <a:cubicBezTo>
                    <a:pt x="1156" y="64"/>
                    <a:pt x="1176" y="68"/>
                    <a:pt x="1194" y="79"/>
                  </a:cubicBezTo>
                  <a:cubicBezTo>
                    <a:pt x="1212" y="89"/>
                    <a:pt x="1227" y="104"/>
                    <a:pt x="1238" y="123"/>
                  </a:cubicBezTo>
                  <a:cubicBezTo>
                    <a:pt x="1248" y="140"/>
                    <a:pt x="1253" y="161"/>
                    <a:pt x="1253" y="182"/>
                  </a:cubicBezTo>
                  <a:lnTo>
                    <a:pt x="1253" y="974"/>
                  </a:lnTo>
                  <a:lnTo>
                    <a:pt x="1253" y="974"/>
                  </a:lnTo>
                  <a:cubicBezTo>
                    <a:pt x="1253" y="994"/>
                    <a:pt x="1248" y="1016"/>
                    <a:pt x="1238" y="1033"/>
                  </a:cubicBezTo>
                  <a:cubicBezTo>
                    <a:pt x="1227" y="1052"/>
                    <a:pt x="1212" y="1066"/>
                    <a:pt x="1194" y="1076"/>
                  </a:cubicBezTo>
                  <a:cubicBezTo>
                    <a:pt x="1176" y="1087"/>
                    <a:pt x="1156" y="1092"/>
                    <a:pt x="1135" y="1092"/>
                  </a:cubicBezTo>
                  <a:lnTo>
                    <a:pt x="182" y="1092"/>
                  </a:lnTo>
                  <a:lnTo>
                    <a:pt x="182" y="1092"/>
                  </a:lnTo>
                  <a:cubicBezTo>
                    <a:pt x="161" y="1092"/>
                    <a:pt x="140" y="1087"/>
                    <a:pt x="123" y="1076"/>
                  </a:cubicBezTo>
                  <a:cubicBezTo>
                    <a:pt x="104" y="1066"/>
                    <a:pt x="90" y="1051"/>
                    <a:pt x="80" y="1033"/>
                  </a:cubicBezTo>
                  <a:cubicBezTo>
                    <a:pt x="69" y="1015"/>
                    <a:pt x="64" y="994"/>
                    <a:pt x="64" y="974"/>
                  </a:cubicBezTo>
                  <a:close/>
                  <a:moveTo>
                    <a:pt x="1243" y="1572"/>
                  </a:moveTo>
                  <a:lnTo>
                    <a:pt x="74" y="1572"/>
                  </a:lnTo>
                  <a:lnTo>
                    <a:pt x="74" y="1315"/>
                  </a:lnTo>
                  <a:lnTo>
                    <a:pt x="1243" y="1315"/>
                  </a:lnTo>
                  <a:lnTo>
                    <a:pt x="1243" y="1572"/>
                  </a:lnTo>
                  <a:close/>
                  <a:moveTo>
                    <a:pt x="891" y="1251"/>
                  </a:moveTo>
                  <a:lnTo>
                    <a:pt x="426" y="1251"/>
                  </a:lnTo>
                  <a:lnTo>
                    <a:pt x="426" y="1156"/>
                  </a:lnTo>
                  <a:lnTo>
                    <a:pt x="891" y="1156"/>
                  </a:lnTo>
                  <a:lnTo>
                    <a:pt x="891" y="1251"/>
                  </a:lnTo>
                  <a:close/>
                  <a:moveTo>
                    <a:pt x="891" y="1251"/>
                  </a:moveTo>
                  <a:lnTo>
                    <a:pt x="891" y="12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900" lIns="297925" spcFirstLastPara="1" rIns="297925" wrap="square" tIns="1489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865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4101911" y="2767768"/>
              <a:ext cx="49956" cy="14987"/>
            </a:xfrm>
            <a:custGeom>
              <a:rect b="b" l="l" r="r" t="t"/>
              <a:pathLst>
                <a:path extrusionOk="0" h="64" w="221">
                  <a:moveTo>
                    <a:pt x="188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cubicBezTo>
                    <a:pt x="26" y="0"/>
                    <a:pt x="20" y="1"/>
                    <a:pt x="16" y="4"/>
                  </a:cubicBezTo>
                  <a:cubicBezTo>
                    <a:pt x="11" y="7"/>
                    <a:pt x="7" y="12"/>
                    <a:pt x="4" y="16"/>
                  </a:cubicBezTo>
                  <a:cubicBezTo>
                    <a:pt x="1" y="21"/>
                    <a:pt x="0" y="26"/>
                    <a:pt x="0" y="31"/>
                  </a:cubicBezTo>
                  <a:cubicBezTo>
                    <a:pt x="0" y="37"/>
                    <a:pt x="1" y="43"/>
                    <a:pt x="4" y="47"/>
                  </a:cubicBezTo>
                  <a:cubicBezTo>
                    <a:pt x="7" y="52"/>
                    <a:pt x="11" y="56"/>
                    <a:pt x="16" y="59"/>
                  </a:cubicBezTo>
                  <a:cubicBezTo>
                    <a:pt x="20" y="62"/>
                    <a:pt x="26" y="63"/>
                    <a:pt x="32" y="63"/>
                  </a:cubicBezTo>
                  <a:lnTo>
                    <a:pt x="32" y="63"/>
                  </a:lnTo>
                  <a:lnTo>
                    <a:pt x="188" y="63"/>
                  </a:lnTo>
                  <a:lnTo>
                    <a:pt x="188" y="63"/>
                  </a:lnTo>
                  <a:lnTo>
                    <a:pt x="188" y="63"/>
                  </a:lnTo>
                  <a:cubicBezTo>
                    <a:pt x="193" y="63"/>
                    <a:pt x="199" y="62"/>
                    <a:pt x="204" y="59"/>
                  </a:cubicBezTo>
                  <a:cubicBezTo>
                    <a:pt x="208" y="56"/>
                    <a:pt x="212" y="52"/>
                    <a:pt x="215" y="47"/>
                  </a:cubicBezTo>
                  <a:cubicBezTo>
                    <a:pt x="217" y="43"/>
                    <a:pt x="220" y="37"/>
                    <a:pt x="220" y="31"/>
                  </a:cubicBezTo>
                  <a:cubicBezTo>
                    <a:pt x="220" y="26"/>
                    <a:pt x="217" y="21"/>
                    <a:pt x="215" y="16"/>
                  </a:cubicBezTo>
                  <a:cubicBezTo>
                    <a:pt x="212" y="12"/>
                    <a:pt x="208" y="7"/>
                    <a:pt x="204" y="4"/>
                  </a:cubicBezTo>
                  <a:cubicBezTo>
                    <a:pt x="199" y="1"/>
                    <a:pt x="193" y="0"/>
                    <a:pt x="188" y="0"/>
                  </a:cubicBezTo>
                  <a:close/>
                  <a:moveTo>
                    <a:pt x="188" y="0"/>
                  </a:moveTo>
                  <a:lnTo>
                    <a:pt x="1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900" lIns="297925" spcFirstLastPara="1" rIns="297925" wrap="square" tIns="1489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865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3"/>
            <p:cNvSpPr/>
            <p:nvPr/>
          </p:nvSpPr>
          <p:spPr>
            <a:xfrm>
              <a:off x="4023979" y="2871677"/>
              <a:ext cx="21981" cy="14987"/>
            </a:xfrm>
            <a:custGeom>
              <a:rect b="b" l="l" r="r" t="t"/>
              <a:pathLst>
                <a:path extrusionOk="0" h="65" w="99">
                  <a:moveTo>
                    <a:pt x="66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cubicBezTo>
                    <a:pt x="26" y="0"/>
                    <a:pt x="21" y="2"/>
                    <a:pt x="16" y="4"/>
                  </a:cubicBezTo>
                  <a:cubicBezTo>
                    <a:pt x="11" y="7"/>
                    <a:pt x="7" y="11"/>
                    <a:pt x="4" y="16"/>
                  </a:cubicBezTo>
                  <a:cubicBezTo>
                    <a:pt x="1" y="21"/>
                    <a:pt x="0" y="27"/>
                    <a:pt x="0" y="32"/>
                  </a:cubicBezTo>
                  <a:cubicBezTo>
                    <a:pt x="0" y="38"/>
                    <a:pt x="1" y="43"/>
                    <a:pt x="4" y="48"/>
                  </a:cubicBezTo>
                  <a:cubicBezTo>
                    <a:pt x="7" y="53"/>
                    <a:pt x="11" y="57"/>
                    <a:pt x="16" y="60"/>
                  </a:cubicBezTo>
                  <a:cubicBezTo>
                    <a:pt x="21" y="63"/>
                    <a:pt x="26" y="64"/>
                    <a:pt x="32" y="64"/>
                  </a:cubicBezTo>
                  <a:lnTo>
                    <a:pt x="32" y="64"/>
                  </a:lnTo>
                  <a:lnTo>
                    <a:pt x="66" y="64"/>
                  </a:lnTo>
                  <a:lnTo>
                    <a:pt x="66" y="64"/>
                  </a:lnTo>
                  <a:cubicBezTo>
                    <a:pt x="71" y="64"/>
                    <a:pt x="77" y="63"/>
                    <a:pt x="82" y="60"/>
                  </a:cubicBezTo>
                  <a:cubicBezTo>
                    <a:pt x="87" y="57"/>
                    <a:pt x="91" y="53"/>
                    <a:pt x="94" y="48"/>
                  </a:cubicBezTo>
                  <a:cubicBezTo>
                    <a:pt x="96" y="43"/>
                    <a:pt x="98" y="38"/>
                    <a:pt x="98" y="32"/>
                  </a:cubicBezTo>
                  <a:cubicBezTo>
                    <a:pt x="98" y="27"/>
                    <a:pt x="96" y="21"/>
                    <a:pt x="94" y="16"/>
                  </a:cubicBezTo>
                  <a:cubicBezTo>
                    <a:pt x="91" y="11"/>
                    <a:pt x="87" y="7"/>
                    <a:pt x="82" y="4"/>
                  </a:cubicBezTo>
                  <a:cubicBezTo>
                    <a:pt x="77" y="2"/>
                    <a:pt x="71" y="0"/>
                    <a:pt x="66" y="0"/>
                  </a:cubicBezTo>
                  <a:close/>
                  <a:moveTo>
                    <a:pt x="66" y="0"/>
                  </a:moveTo>
                  <a:lnTo>
                    <a:pt x="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900" lIns="297925" spcFirstLastPara="1" rIns="297925" wrap="square" tIns="1489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865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3"/>
            <p:cNvSpPr/>
            <p:nvPr/>
          </p:nvSpPr>
          <p:spPr>
            <a:xfrm>
              <a:off x="4064944" y="2871677"/>
              <a:ext cx="21981" cy="14987"/>
            </a:xfrm>
            <a:custGeom>
              <a:rect b="b" l="l" r="r" t="t"/>
              <a:pathLst>
                <a:path extrusionOk="0" h="65" w="99">
                  <a:moveTo>
                    <a:pt x="66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cubicBezTo>
                    <a:pt x="27" y="0"/>
                    <a:pt x="21" y="2"/>
                    <a:pt x="16" y="4"/>
                  </a:cubicBezTo>
                  <a:cubicBezTo>
                    <a:pt x="11" y="7"/>
                    <a:pt x="7" y="11"/>
                    <a:pt x="5" y="16"/>
                  </a:cubicBezTo>
                  <a:cubicBezTo>
                    <a:pt x="2" y="21"/>
                    <a:pt x="0" y="27"/>
                    <a:pt x="0" y="32"/>
                  </a:cubicBezTo>
                  <a:cubicBezTo>
                    <a:pt x="0" y="38"/>
                    <a:pt x="2" y="43"/>
                    <a:pt x="5" y="48"/>
                  </a:cubicBezTo>
                  <a:cubicBezTo>
                    <a:pt x="7" y="53"/>
                    <a:pt x="11" y="57"/>
                    <a:pt x="16" y="60"/>
                  </a:cubicBezTo>
                  <a:cubicBezTo>
                    <a:pt x="21" y="63"/>
                    <a:pt x="27" y="64"/>
                    <a:pt x="32" y="64"/>
                  </a:cubicBezTo>
                  <a:lnTo>
                    <a:pt x="32" y="64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6" y="64"/>
                  </a:lnTo>
                  <a:cubicBezTo>
                    <a:pt x="72" y="64"/>
                    <a:pt x="77" y="63"/>
                    <a:pt x="82" y="60"/>
                  </a:cubicBezTo>
                  <a:cubicBezTo>
                    <a:pt x="87" y="57"/>
                    <a:pt x="91" y="53"/>
                    <a:pt x="94" y="48"/>
                  </a:cubicBezTo>
                  <a:cubicBezTo>
                    <a:pt x="97" y="43"/>
                    <a:pt x="98" y="38"/>
                    <a:pt x="98" y="32"/>
                  </a:cubicBezTo>
                  <a:cubicBezTo>
                    <a:pt x="98" y="27"/>
                    <a:pt x="97" y="21"/>
                    <a:pt x="94" y="16"/>
                  </a:cubicBezTo>
                  <a:cubicBezTo>
                    <a:pt x="91" y="11"/>
                    <a:pt x="87" y="7"/>
                    <a:pt x="82" y="4"/>
                  </a:cubicBezTo>
                  <a:cubicBezTo>
                    <a:pt x="77" y="2"/>
                    <a:pt x="72" y="0"/>
                    <a:pt x="66" y="0"/>
                  </a:cubicBezTo>
                  <a:close/>
                  <a:moveTo>
                    <a:pt x="66" y="0"/>
                  </a:moveTo>
                  <a:lnTo>
                    <a:pt x="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900" lIns="297925" spcFirstLastPara="1" rIns="297925" wrap="square" tIns="1489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865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4106907" y="2871677"/>
              <a:ext cx="21981" cy="14987"/>
            </a:xfrm>
            <a:custGeom>
              <a:rect b="b" l="l" r="r" t="t"/>
              <a:pathLst>
                <a:path extrusionOk="0" h="65" w="99">
                  <a:moveTo>
                    <a:pt x="66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cubicBezTo>
                    <a:pt x="26" y="0"/>
                    <a:pt x="21" y="2"/>
                    <a:pt x="16" y="4"/>
                  </a:cubicBezTo>
                  <a:cubicBezTo>
                    <a:pt x="11" y="7"/>
                    <a:pt x="7" y="11"/>
                    <a:pt x="4" y="16"/>
                  </a:cubicBezTo>
                  <a:cubicBezTo>
                    <a:pt x="1" y="21"/>
                    <a:pt x="0" y="27"/>
                    <a:pt x="0" y="32"/>
                  </a:cubicBezTo>
                  <a:cubicBezTo>
                    <a:pt x="0" y="38"/>
                    <a:pt x="1" y="43"/>
                    <a:pt x="4" y="48"/>
                  </a:cubicBezTo>
                  <a:cubicBezTo>
                    <a:pt x="7" y="53"/>
                    <a:pt x="11" y="57"/>
                    <a:pt x="16" y="60"/>
                  </a:cubicBezTo>
                  <a:cubicBezTo>
                    <a:pt x="21" y="63"/>
                    <a:pt x="26" y="64"/>
                    <a:pt x="32" y="64"/>
                  </a:cubicBezTo>
                  <a:lnTo>
                    <a:pt x="32" y="64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6" y="64"/>
                  </a:lnTo>
                  <a:cubicBezTo>
                    <a:pt x="71" y="64"/>
                    <a:pt x="77" y="63"/>
                    <a:pt x="82" y="60"/>
                  </a:cubicBezTo>
                  <a:cubicBezTo>
                    <a:pt x="87" y="57"/>
                    <a:pt x="90" y="53"/>
                    <a:pt x="93" y="48"/>
                  </a:cubicBezTo>
                  <a:cubicBezTo>
                    <a:pt x="95" y="43"/>
                    <a:pt x="98" y="38"/>
                    <a:pt x="98" y="32"/>
                  </a:cubicBezTo>
                  <a:cubicBezTo>
                    <a:pt x="98" y="27"/>
                    <a:pt x="95" y="21"/>
                    <a:pt x="93" y="16"/>
                  </a:cubicBezTo>
                  <a:cubicBezTo>
                    <a:pt x="90" y="11"/>
                    <a:pt x="87" y="7"/>
                    <a:pt x="82" y="4"/>
                  </a:cubicBezTo>
                  <a:cubicBezTo>
                    <a:pt x="77" y="2"/>
                    <a:pt x="71" y="0"/>
                    <a:pt x="66" y="0"/>
                  </a:cubicBezTo>
                  <a:close/>
                  <a:moveTo>
                    <a:pt x="66" y="0"/>
                  </a:moveTo>
                  <a:lnTo>
                    <a:pt x="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900" lIns="297925" spcFirstLastPara="1" rIns="297925" wrap="square" tIns="1489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865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4149869" y="2871677"/>
              <a:ext cx="79930" cy="14987"/>
            </a:xfrm>
            <a:custGeom>
              <a:rect b="b" l="l" r="r" t="t"/>
              <a:pathLst>
                <a:path extrusionOk="0" h="65" w="351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cubicBezTo>
                    <a:pt x="0" y="38"/>
                    <a:pt x="1" y="43"/>
                    <a:pt x="4" y="48"/>
                  </a:cubicBezTo>
                  <a:cubicBezTo>
                    <a:pt x="6" y="53"/>
                    <a:pt x="11" y="57"/>
                    <a:pt x="16" y="60"/>
                  </a:cubicBezTo>
                  <a:cubicBezTo>
                    <a:pt x="21" y="63"/>
                    <a:pt x="27" y="64"/>
                    <a:pt x="32" y="64"/>
                  </a:cubicBezTo>
                  <a:lnTo>
                    <a:pt x="32" y="64"/>
                  </a:lnTo>
                  <a:lnTo>
                    <a:pt x="318" y="64"/>
                  </a:lnTo>
                  <a:lnTo>
                    <a:pt x="318" y="64"/>
                  </a:lnTo>
                  <a:cubicBezTo>
                    <a:pt x="324" y="64"/>
                    <a:pt x="329" y="63"/>
                    <a:pt x="334" y="60"/>
                  </a:cubicBezTo>
                  <a:cubicBezTo>
                    <a:pt x="339" y="57"/>
                    <a:pt x="343" y="53"/>
                    <a:pt x="346" y="48"/>
                  </a:cubicBezTo>
                  <a:cubicBezTo>
                    <a:pt x="349" y="43"/>
                    <a:pt x="350" y="38"/>
                    <a:pt x="350" y="32"/>
                  </a:cubicBezTo>
                  <a:cubicBezTo>
                    <a:pt x="350" y="27"/>
                    <a:pt x="349" y="21"/>
                    <a:pt x="346" y="16"/>
                  </a:cubicBezTo>
                  <a:cubicBezTo>
                    <a:pt x="343" y="11"/>
                    <a:pt x="339" y="7"/>
                    <a:pt x="334" y="4"/>
                  </a:cubicBezTo>
                  <a:cubicBezTo>
                    <a:pt x="329" y="2"/>
                    <a:pt x="324" y="0"/>
                    <a:pt x="318" y="0"/>
                  </a:cubicBez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cubicBezTo>
                    <a:pt x="27" y="0"/>
                    <a:pt x="21" y="2"/>
                    <a:pt x="16" y="4"/>
                  </a:cubicBezTo>
                  <a:cubicBezTo>
                    <a:pt x="11" y="7"/>
                    <a:pt x="6" y="11"/>
                    <a:pt x="4" y="16"/>
                  </a:cubicBezTo>
                  <a:cubicBezTo>
                    <a:pt x="1" y="21"/>
                    <a:pt x="0" y="27"/>
                    <a:pt x="0" y="32"/>
                  </a:cubicBezTo>
                  <a:close/>
                  <a:moveTo>
                    <a:pt x="0" y="32"/>
                  </a:moveTo>
                  <a:lnTo>
                    <a:pt x="0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900" lIns="297925" spcFirstLastPara="1" rIns="297925" wrap="square" tIns="1489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865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4040965" y="2610905"/>
              <a:ext cx="170851" cy="112903"/>
            </a:xfrm>
            <a:custGeom>
              <a:rect b="b" l="l" r="r" t="t"/>
              <a:pathLst>
                <a:path extrusionOk="0" h="500" w="752">
                  <a:moveTo>
                    <a:pt x="198" y="250"/>
                  </a:moveTo>
                  <a:lnTo>
                    <a:pt x="229" y="165"/>
                  </a:lnTo>
                  <a:lnTo>
                    <a:pt x="269" y="471"/>
                  </a:lnTo>
                  <a:lnTo>
                    <a:pt x="269" y="471"/>
                  </a:lnTo>
                  <a:cubicBezTo>
                    <a:pt x="270" y="475"/>
                    <a:pt x="270" y="479"/>
                    <a:pt x="273" y="483"/>
                  </a:cubicBezTo>
                  <a:cubicBezTo>
                    <a:pt x="275" y="488"/>
                    <a:pt x="279" y="492"/>
                    <a:pt x="285" y="495"/>
                  </a:cubicBezTo>
                  <a:cubicBezTo>
                    <a:pt x="288" y="497"/>
                    <a:pt x="293" y="498"/>
                    <a:pt x="297" y="499"/>
                  </a:cubicBezTo>
                  <a:lnTo>
                    <a:pt x="297" y="499"/>
                  </a:lnTo>
                  <a:cubicBezTo>
                    <a:pt x="298" y="499"/>
                    <a:pt x="299" y="499"/>
                    <a:pt x="301" y="499"/>
                  </a:cubicBezTo>
                  <a:lnTo>
                    <a:pt x="301" y="499"/>
                  </a:lnTo>
                  <a:lnTo>
                    <a:pt x="301" y="499"/>
                  </a:lnTo>
                  <a:cubicBezTo>
                    <a:pt x="306" y="499"/>
                    <a:pt x="311" y="496"/>
                    <a:pt x="317" y="494"/>
                  </a:cubicBezTo>
                  <a:cubicBezTo>
                    <a:pt x="321" y="491"/>
                    <a:pt x="326" y="488"/>
                    <a:pt x="329" y="483"/>
                  </a:cubicBezTo>
                  <a:cubicBezTo>
                    <a:pt x="329" y="482"/>
                    <a:pt x="330" y="480"/>
                    <a:pt x="330" y="479"/>
                  </a:cubicBezTo>
                  <a:lnTo>
                    <a:pt x="414" y="278"/>
                  </a:lnTo>
                  <a:lnTo>
                    <a:pt x="445" y="350"/>
                  </a:lnTo>
                  <a:lnTo>
                    <a:pt x="445" y="350"/>
                  </a:lnTo>
                  <a:cubicBezTo>
                    <a:pt x="446" y="351"/>
                    <a:pt x="446" y="351"/>
                    <a:pt x="447" y="353"/>
                  </a:cubicBezTo>
                  <a:cubicBezTo>
                    <a:pt x="450" y="357"/>
                    <a:pt x="454" y="362"/>
                    <a:pt x="459" y="365"/>
                  </a:cubicBezTo>
                  <a:cubicBezTo>
                    <a:pt x="463" y="368"/>
                    <a:pt x="469" y="369"/>
                    <a:pt x="475" y="369"/>
                  </a:cubicBezTo>
                  <a:cubicBezTo>
                    <a:pt x="480" y="369"/>
                    <a:pt x="486" y="368"/>
                    <a:pt x="491" y="365"/>
                  </a:cubicBezTo>
                  <a:cubicBezTo>
                    <a:pt x="495" y="362"/>
                    <a:pt x="498" y="359"/>
                    <a:pt x="501" y="355"/>
                  </a:cubicBezTo>
                  <a:lnTo>
                    <a:pt x="580" y="241"/>
                  </a:lnTo>
                  <a:lnTo>
                    <a:pt x="586" y="250"/>
                  </a:lnTo>
                  <a:lnTo>
                    <a:pt x="586" y="250"/>
                  </a:lnTo>
                  <a:cubicBezTo>
                    <a:pt x="589" y="253"/>
                    <a:pt x="592" y="255"/>
                    <a:pt x="596" y="258"/>
                  </a:cubicBezTo>
                  <a:cubicBezTo>
                    <a:pt x="601" y="260"/>
                    <a:pt x="606" y="263"/>
                    <a:pt x="612" y="263"/>
                  </a:cubicBezTo>
                  <a:lnTo>
                    <a:pt x="612" y="263"/>
                  </a:lnTo>
                  <a:lnTo>
                    <a:pt x="719" y="263"/>
                  </a:lnTo>
                  <a:lnTo>
                    <a:pt x="719" y="263"/>
                  </a:lnTo>
                  <a:lnTo>
                    <a:pt x="719" y="263"/>
                  </a:lnTo>
                  <a:cubicBezTo>
                    <a:pt x="725" y="263"/>
                    <a:pt x="730" y="261"/>
                    <a:pt x="735" y="258"/>
                  </a:cubicBezTo>
                  <a:cubicBezTo>
                    <a:pt x="740" y="255"/>
                    <a:pt x="744" y="251"/>
                    <a:pt x="747" y="247"/>
                  </a:cubicBezTo>
                  <a:cubicBezTo>
                    <a:pt x="750" y="242"/>
                    <a:pt x="751" y="236"/>
                    <a:pt x="751" y="231"/>
                  </a:cubicBezTo>
                  <a:cubicBezTo>
                    <a:pt x="751" y="225"/>
                    <a:pt x="750" y="219"/>
                    <a:pt x="747" y="215"/>
                  </a:cubicBezTo>
                  <a:cubicBezTo>
                    <a:pt x="744" y="210"/>
                    <a:pt x="740" y="206"/>
                    <a:pt x="735" y="203"/>
                  </a:cubicBezTo>
                  <a:cubicBezTo>
                    <a:pt x="730" y="200"/>
                    <a:pt x="725" y="199"/>
                    <a:pt x="719" y="199"/>
                  </a:cubicBezTo>
                  <a:lnTo>
                    <a:pt x="719" y="199"/>
                  </a:lnTo>
                  <a:lnTo>
                    <a:pt x="628" y="199"/>
                  </a:lnTo>
                  <a:lnTo>
                    <a:pt x="604" y="167"/>
                  </a:lnTo>
                  <a:lnTo>
                    <a:pt x="604" y="167"/>
                  </a:lnTo>
                  <a:cubicBezTo>
                    <a:pt x="601" y="164"/>
                    <a:pt x="597" y="161"/>
                    <a:pt x="594" y="159"/>
                  </a:cubicBezTo>
                  <a:cubicBezTo>
                    <a:pt x="589" y="156"/>
                    <a:pt x="584" y="154"/>
                    <a:pt x="579" y="154"/>
                  </a:cubicBezTo>
                  <a:cubicBezTo>
                    <a:pt x="573" y="154"/>
                    <a:pt x="567" y="156"/>
                    <a:pt x="563" y="159"/>
                  </a:cubicBezTo>
                  <a:cubicBezTo>
                    <a:pt x="558" y="161"/>
                    <a:pt x="555" y="164"/>
                    <a:pt x="552" y="168"/>
                  </a:cubicBezTo>
                  <a:lnTo>
                    <a:pt x="481" y="272"/>
                  </a:lnTo>
                  <a:lnTo>
                    <a:pt x="442" y="183"/>
                  </a:lnTo>
                  <a:lnTo>
                    <a:pt x="442" y="183"/>
                  </a:lnTo>
                  <a:cubicBezTo>
                    <a:pt x="442" y="182"/>
                    <a:pt x="441" y="180"/>
                    <a:pt x="441" y="180"/>
                  </a:cubicBezTo>
                  <a:cubicBezTo>
                    <a:pt x="438" y="174"/>
                    <a:pt x="434" y="170"/>
                    <a:pt x="429" y="168"/>
                  </a:cubicBezTo>
                  <a:cubicBezTo>
                    <a:pt x="424" y="165"/>
                    <a:pt x="419" y="164"/>
                    <a:pt x="413" y="164"/>
                  </a:cubicBezTo>
                  <a:lnTo>
                    <a:pt x="413" y="164"/>
                  </a:lnTo>
                  <a:lnTo>
                    <a:pt x="413" y="164"/>
                  </a:lnTo>
                  <a:lnTo>
                    <a:pt x="413" y="164"/>
                  </a:lnTo>
                  <a:cubicBezTo>
                    <a:pt x="407" y="164"/>
                    <a:pt x="401" y="165"/>
                    <a:pt x="397" y="168"/>
                  </a:cubicBezTo>
                  <a:cubicBezTo>
                    <a:pt x="391" y="170"/>
                    <a:pt x="387" y="174"/>
                    <a:pt x="385" y="180"/>
                  </a:cubicBezTo>
                  <a:cubicBezTo>
                    <a:pt x="384" y="180"/>
                    <a:pt x="384" y="183"/>
                    <a:pt x="384" y="184"/>
                  </a:cubicBezTo>
                  <a:lnTo>
                    <a:pt x="317" y="344"/>
                  </a:lnTo>
                  <a:lnTo>
                    <a:pt x="276" y="28"/>
                  </a:lnTo>
                  <a:lnTo>
                    <a:pt x="276" y="28"/>
                  </a:lnTo>
                  <a:cubicBezTo>
                    <a:pt x="275" y="23"/>
                    <a:pt x="273" y="19"/>
                    <a:pt x="272" y="16"/>
                  </a:cubicBezTo>
                  <a:cubicBezTo>
                    <a:pt x="268" y="11"/>
                    <a:pt x="265" y="7"/>
                    <a:pt x="260" y="4"/>
                  </a:cubicBezTo>
                  <a:cubicBezTo>
                    <a:pt x="255" y="1"/>
                    <a:pt x="249" y="0"/>
                    <a:pt x="244" y="0"/>
                  </a:cubicBezTo>
                  <a:cubicBezTo>
                    <a:pt x="238" y="0"/>
                    <a:pt x="233" y="1"/>
                    <a:pt x="228" y="4"/>
                  </a:cubicBezTo>
                  <a:cubicBezTo>
                    <a:pt x="223" y="7"/>
                    <a:pt x="218" y="10"/>
                    <a:pt x="216" y="16"/>
                  </a:cubicBezTo>
                  <a:cubicBezTo>
                    <a:pt x="215" y="16"/>
                    <a:pt x="215" y="19"/>
                    <a:pt x="214" y="21"/>
                  </a:cubicBezTo>
                  <a:lnTo>
                    <a:pt x="146" y="207"/>
                  </a:lnTo>
                  <a:lnTo>
                    <a:pt x="32" y="207"/>
                  </a:lnTo>
                  <a:lnTo>
                    <a:pt x="32" y="207"/>
                  </a:lnTo>
                  <a:cubicBezTo>
                    <a:pt x="27" y="207"/>
                    <a:pt x="21" y="209"/>
                    <a:pt x="16" y="212"/>
                  </a:cubicBezTo>
                  <a:cubicBezTo>
                    <a:pt x="11" y="215"/>
                    <a:pt x="7" y="218"/>
                    <a:pt x="5" y="223"/>
                  </a:cubicBezTo>
                  <a:cubicBezTo>
                    <a:pt x="2" y="227"/>
                    <a:pt x="0" y="233"/>
                    <a:pt x="0" y="239"/>
                  </a:cubicBezTo>
                  <a:cubicBezTo>
                    <a:pt x="0" y="244"/>
                    <a:pt x="2" y="250"/>
                    <a:pt x="5" y="255"/>
                  </a:cubicBezTo>
                  <a:cubicBezTo>
                    <a:pt x="7" y="259"/>
                    <a:pt x="11" y="264"/>
                    <a:pt x="16" y="267"/>
                  </a:cubicBezTo>
                  <a:cubicBezTo>
                    <a:pt x="21" y="270"/>
                    <a:pt x="27" y="271"/>
                    <a:pt x="32" y="271"/>
                  </a:cubicBezTo>
                  <a:lnTo>
                    <a:pt x="168" y="271"/>
                  </a:lnTo>
                  <a:lnTo>
                    <a:pt x="168" y="271"/>
                  </a:lnTo>
                  <a:cubicBezTo>
                    <a:pt x="174" y="271"/>
                    <a:pt x="179" y="270"/>
                    <a:pt x="184" y="267"/>
                  </a:cubicBezTo>
                  <a:cubicBezTo>
                    <a:pt x="189" y="264"/>
                    <a:pt x="192" y="259"/>
                    <a:pt x="196" y="255"/>
                  </a:cubicBezTo>
                  <a:cubicBezTo>
                    <a:pt x="196" y="253"/>
                    <a:pt x="197" y="252"/>
                    <a:pt x="198" y="250"/>
                  </a:cubicBezTo>
                  <a:close/>
                  <a:moveTo>
                    <a:pt x="198" y="250"/>
                  </a:moveTo>
                  <a:lnTo>
                    <a:pt x="198" y="2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900" lIns="297925" spcFirstLastPara="1" rIns="297925" wrap="square" tIns="1489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5865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" name="Google Shape;59;p13"/>
          <p:cNvGrpSpPr/>
          <p:nvPr/>
        </p:nvGrpSpPr>
        <p:grpSpPr>
          <a:xfrm>
            <a:off x="617726" y="1424015"/>
            <a:ext cx="468399" cy="564211"/>
            <a:chOff x="6481832" y="1214125"/>
            <a:chExt cx="307732" cy="370679"/>
          </a:xfrm>
        </p:grpSpPr>
        <p:sp>
          <p:nvSpPr>
            <p:cNvPr id="60" name="Google Shape;60;p13"/>
            <p:cNvSpPr/>
            <p:nvPr/>
          </p:nvSpPr>
          <p:spPr>
            <a:xfrm>
              <a:off x="6617713" y="1304046"/>
              <a:ext cx="126888" cy="237791"/>
            </a:xfrm>
            <a:custGeom>
              <a:rect b="b" l="l" r="r" t="t"/>
              <a:pathLst>
                <a:path extrusionOk="0" h="1051" w="562">
                  <a:moveTo>
                    <a:pt x="144" y="1050"/>
                  </a:moveTo>
                  <a:lnTo>
                    <a:pt x="0" y="335"/>
                  </a:lnTo>
                  <a:lnTo>
                    <a:pt x="152" y="0"/>
                  </a:lnTo>
                  <a:lnTo>
                    <a:pt x="409" y="0"/>
                  </a:lnTo>
                  <a:lnTo>
                    <a:pt x="561" y="335"/>
                  </a:lnTo>
                  <a:lnTo>
                    <a:pt x="417" y="1050"/>
                  </a:lnTo>
                  <a:lnTo>
                    <a:pt x="144" y="1050"/>
                  </a:lnTo>
                  <a:close/>
                  <a:moveTo>
                    <a:pt x="144" y="1050"/>
                  </a:moveTo>
                  <a:lnTo>
                    <a:pt x="144" y="105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69550" lIns="139175" spcFirstLastPara="1" rIns="139175" wrap="square" tIns="6955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39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6481832" y="1214125"/>
              <a:ext cx="307732" cy="370679"/>
            </a:xfrm>
            <a:custGeom>
              <a:rect b="b" l="l" r="r" t="t"/>
              <a:pathLst>
                <a:path extrusionOk="0" h="1638" w="1359">
                  <a:moveTo>
                    <a:pt x="1355" y="701"/>
                  </a:moveTo>
                  <a:lnTo>
                    <a:pt x="1140" y="227"/>
                  </a:lnTo>
                  <a:lnTo>
                    <a:pt x="1140" y="227"/>
                  </a:lnTo>
                  <a:cubicBezTo>
                    <a:pt x="1139" y="226"/>
                    <a:pt x="1139" y="226"/>
                    <a:pt x="1138" y="225"/>
                  </a:cubicBezTo>
                  <a:cubicBezTo>
                    <a:pt x="1136" y="220"/>
                    <a:pt x="1132" y="216"/>
                    <a:pt x="1127" y="213"/>
                  </a:cubicBezTo>
                  <a:cubicBezTo>
                    <a:pt x="1122" y="210"/>
                    <a:pt x="1116" y="209"/>
                    <a:pt x="1111" y="209"/>
                  </a:cubicBezTo>
                  <a:lnTo>
                    <a:pt x="1111" y="209"/>
                  </a:lnTo>
                  <a:lnTo>
                    <a:pt x="824" y="209"/>
                  </a:lnTo>
                  <a:lnTo>
                    <a:pt x="737" y="19"/>
                  </a:lnTo>
                  <a:lnTo>
                    <a:pt x="737" y="19"/>
                  </a:lnTo>
                  <a:cubicBezTo>
                    <a:pt x="737" y="18"/>
                    <a:pt x="737" y="17"/>
                    <a:pt x="736" y="16"/>
                  </a:cubicBezTo>
                  <a:cubicBezTo>
                    <a:pt x="734" y="11"/>
                    <a:pt x="729" y="7"/>
                    <a:pt x="724" y="4"/>
                  </a:cubicBezTo>
                  <a:cubicBezTo>
                    <a:pt x="719" y="1"/>
                    <a:pt x="714" y="0"/>
                    <a:pt x="708" y="0"/>
                  </a:cubicBezTo>
                  <a:lnTo>
                    <a:pt x="708" y="0"/>
                  </a:lnTo>
                  <a:lnTo>
                    <a:pt x="248" y="0"/>
                  </a:lnTo>
                  <a:lnTo>
                    <a:pt x="248" y="0"/>
                  </a:lnTo>
                  <a:lnTo>
                    <a:pt x="248" y="0"/>
                  </a:lnTo>
                  <a:cubicBezTo>
                    <a:pt x="242" y="0"/>
                    <a:pt x="237" y="1"/>
                    <a:pt x="232" y="4"/>
                  </a:cubicBezTo>
                  <a:cubicBezTo>
                    <a:pt x="228" y="7"/>
                    <a:pt x="223" y="11"/>
                    <a:pt x="220" y="16"/>
                  </a:cubicBezTo>
                  <a:cubicBezTo>
                    <a:pt x="219" y="17"/>
                    <a:pt x="219" y="18"/>
                    <a:pt x="218" y="19"/>
                  </a:cubicBezTo>
                  <a:lnTo>
                    <a:pt x="3" y="492"/>
                  </a:lnTo>
                  <a:lnTo>
                    <a:pt x="3" y="492"/>
                  </a:lnTo>
                  <a:cubicBezTo>
                    <a:pt x="1" y="497"/>
                    <a:pt x="0" y="501"/>
                    <a:pt x="0" y="506"/>
                  </a:cubicBezTo>
                  <a:cubicBezTo>
                    <a:pt x="0" y="508"/>
                    <a:pt x="0" y="510"/>
                    <a:pt x="1" y="512"/>
                  </a:cubicBezTo>
                  <a:lnTo>
                    <a:pt x="180" y="1403"/>
                  </a:lnTo>
                  <a:lnTo>
                    <a:pt x="180" y="1403"/>
                  </a:lnTo>
                  <a:cubicBezTo>
                    <a:pt x="181" y="1406"/>
                    <a:pt x="182" y="1409"/>
                    <a:pt x="184" y="1412"/>
                  </a:cubicBezTo>
                  <a:cubicBezTo>
                    <a:pt x="187" y="1417"/>
                    <a:pt x="191" y="1421"/>
                    <a:pt x="196" y="1424"/>
                  </a:cubicBezTo>
                  <a:cubicBezTo>
                    <a:pt x="201" y="1427"/>
                    <a:pt x="206" y="1428"/>
                    <a:pt x="212" y="1428"/>
                  </a:cubicBezTo>
                  <a:lnTo>
                    <a:pt x="212" y="1428"/>
                  </a:lnTo>
                  <a:lnTo>
                    <a:pt x="546" y="1428"/>
                  </a:lnTo>
                  <a:lnTo>
                    <a:pt x="583" y="1611"/>
                  </a:lnTo>
                  <a:lnTo>
                    <a:pt x="583" y="1611"/>
                  </a:lnTo>
                  <a:cubicBezTo>
                    <a:pt x="584" y="1615"/>
                    <a:pt x="586" y="1618"/>
                    <a:pt x="587" y="1621"/>
                  </a:cubicBezTo>
                  <a:cubicBezTo>
                    <a:pt x="590" y="1626"/>
                    <a:pt x="593" y="1630"/>
                    <a:pt x="598" y="1633"/>
                  </a:cubicBezTo>
                  <a:cubicBezTo>
                    <a:pt x="603" y="1636"/>
                    <a:pt x="609" y="1637"/>
                    <a:pt x="614" y="1637"/>
                  </a:cubicBezTo>
                  <a:lnTo>
                    <a:pt x="1147" y="1637"/>
                  </a:lnTo>
                  <a:lnTo>
                    <a:pt x="1147" y="1637"/>
                  </a:lnTo>
                  <a:cubicBezTo>
                    <a:pt x="1152" y="1637"/>
                    <a:pt x="1158" y="1636"/>
                    <a:pt x="1163" y="1633"/>
                  </a:cubicBezTo>
                  <a:cubicBezTo>
                    <a:pt x="1167" y="1630"/>
                    <a:pt x="1172" y="1626"/>
                    <a:pt x="1174" y="1621"/>
                  </a:cubicBezTo>
                  <a:cubicBezTo>
                    <a:pt x="1176" y="1618"/>
                    <a:pt x="1177" y="1615"/>
                    <a:pt x="1178" y="1611"/>
                  </a:cubicBezTo>
                  <a:lnTo>
                    <a:pt x="1358" y="721"/>
                  </a:lnTo>
                  <a:lnTo>
                    <a:pt x="1358" y="721"/>
                  </a:lnTo>
                  <a:cubicBezTo>
                    <a:pt x="1358" y="719"/>
                    <a:pt x="1358" y="716"/>
                    <a:pt x="1358" y="714"/>
                  </a:cubicBezTo>
                  <a:cubicBezTo>
                    <a:pt x="1358" y="710"/>
                    <a:pt x="1357" y="705"/>
                    <a:pt x="1355" y="701"/>
                  </a:cubicBezTo>
                  <a:close/>
                  <a:moveTo>
                    <a:pt x="238" y="1364"/>
                  </a:moveTo>
                  <a:lnTo>
                    <a:pt x="65" y="509"/>
                  </a:lnTo>
                  <a:lnTo>
                    <a:pt x="268" y="64"/>
                  </a:lnTo>
                  <a:lnTo>
                    <a:pt x="687" y="64"/>
                  </a:lnTo>
                  <a:lnTo>
                    <a:pt x="753" y="209"/>
                  </a:lnTo>
                  <a:lnTo>
                    <a:pt x="650" y="209"/>
                  </a:lnTo>
                  <a:lnTo>
                    <a:pt x="650" y="209"/>
                  </a:lnTo>
                  <a:lnTo>
                    <a:pt x="650" y="209"/>
                  </a:lnTo>
                  <a:cubicBezTo>
                    <a:pt x="645" y="209"/>
                    <a:pt x="639" y="210"/>
                    <a:pt x="634" y="213"/>
                  </a:cubicBezTo>
                  <a:cubicBezTo>
                    <a:pt x="629" y="216"/>
                    <a:pt x="626" y="220"/>
                    <a:pt x="623" y="225"/>
                  </a:cubicBezTo>
                  <a:cubicBezTo>
                    <a:pt x="623" y="226"/>
                    <a:pt x="622" y="226"/>
                    <a:pt x="621" y="227"/>
                  </a:cubicBezTo>
                  <a:lnTo>
                    <a:pt x="406" y="701"/>
                  </a:lnTo>
                  <a:lnTo>
                    <a:pt x="406" y="701"/>
                  </a:lnTo>
                  <a:cubicBezTo>
                    <a:pt x="404" y="705"/>
                    <a:pt x="403" y="710"/>
                    <a:pt x="403" y="714"/>
                  </a:cubicBezTo>
                  <a:cubicBezTo>
                    <a:pt x="403" y="716"/>
                    <a:pt x="403" y="718"/>
                    <a:pt x="403" y="721"/>
                  </a:cubicBezTo>
                  <a:lnTo>
                    <a:pt x="533" y="1364"/>
                  </a:lnTo>
                  <a:lnTo>
                    <a:pt x="238" y="1364"/>
                  </a:lnTo>
                  <a:close/>
                  <a:moveTo>
                    <a:pt x="1120" y="1573"/>
                  </a:moveTo>
                  <a:lnTo>
                    <a:pt x="641" y="1573"/>
                  </a:lnTo>
                  <a:lnTo>
                    <a:pt x="468" y="718"/>
                  </a:lnTo>
                  <a:lnTo>
                    <a:pt x="671" y="273"/>
                  </a:lnTo>
                  <a:lnTo>
                    <a:pt x="1090" y="273"/>
                  </a:lnTo>
                  <a:lnTo>
                    <a:pt x="1293" y="718"/>
                  </a:lnTo>
                  <a:lnTo>
                    <a:pt x="1120" y="1573"/>
                  </a:lnTo>
                  <a:close/>
                  <a:moveTo>
                    <a:pt x="1120" y="1573"/>
                  </a:moveTo>
                  <a:lnTo>
                    <a:pt x="1120" y="15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9550" lIns="139175" spcFirstLastPara="1" rIns="139175" wrap="square" tIns="6955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39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6659676" y="1355002"/>
              <a:ext cx="43962" cy="65942"/>
            </a:xfrm>
            <a:custGeom>
              <a:rect b="b" l="l" r="r" t="t"/>
              <a:pathLst>
                <a:path extrusionOk="0" h="292" w="194">
                  <a:moveTo>
                    <a:pt x="161" y="82"/>
                  </a:moveTo>
                  <a:lnTo>
                    <a:pt x="128" y="82"/>
                  </a:lnTo>
                  <a:lnTo>
                    <a:pt x="128" y="32"/>
                  </a:lnTo>
                  <a:lnTo>
                    <a:pt x="128" y="32"/>
                  </a:lnTo>
                  <a:lnTo>
                    <a:pt x="128" y="32"/>
                  </a:lnTo>
                  <a:cubicBezTo>
                    <a:pt x="128" y="26"/>
                    <a:pt x="127" y="21"/>
                    <a:pt x="124" y="16"/>
                  </a:cubicBezTo>
                  <a:cubicBezTo>
                    <a:pt x="121" y="11"/>
                    <a:pt x="117" y="7"/>
                    <a:pt x="112" y="4"/>
                  </a:cubicBezTo>
                  <a:cubicBezTo>
                    <a:pt x="108" y="1"/>
                    <a:pt x="102" y="0"/>
                    <a:pt x="96" y="0"/>
                  </a:cubicBezTo>
                  <a:cubicBezTo>
                    <a:pt x="91" y="0"/>
                    <a:pt x="85" y="1"/>
                    <a:pt x="80" y="4"/>
                  </a:cubicBezTo>
                  <a:cubicBezTo>
                    <a:pt x="76" y="7"/>
                    <a:pt x="72" y="11"/>
                    <a:pt x="69" y="16"/>
                  </a:cubicBezTo>
                  <a:cubicBezTo>
                    <a:pt x="66" y="21"/>
                    <a:pt x="65" y="26"/>
                    <a:pt x="65" y="32"/>
                  </a:cubicBezTo>
                  <a:lnTo>
                    <a:pt x="65" y="82"/>
                  </a:lnTo>
                  <a:lnTo>
                    <a:pt x="32" y="82"/>
                  </a:lnTo>
                  <a:lnTo>
                    <a:pt x="32" y="82"/>
                  </a:lnTo>
                  <a:cubicBezTo>
                    <a:pt x="26" y="82"/>
                    <a:pt x="21" y="83"/>
                    <a:pt x="16" y="86"/>
                  </a:cubicBezTo>
                  <a:cubicBezTo>
                    <a:pt x="11" y="89"/>
                    <a:pt x="7" y="93"/>
                    <a:pt x="4" y="98"/>
                  </a:cubicBezTo>
                  <a:cubicBezTo>
                    <a:pt x="1" y="103"/>
                    <a:pt x="0" y="108"/>
                    <a:pt x="0" y="114"/>
                  </a:cubicBezTo>
                  <a:cubicBezTo>
                    <a:pt x="0" y="120"/>
                    <a:pt x="1" y="125"/>
                    <a:pt x="4" y="130"/>
                  </a:cubicBezTo>
                  <a:cubicBezTo>
                    <a:pt x="7" y="135"/>
                    <a:pt x="11" y="139"/>
                    <a:pt x="16" y="142"/>
                  </a:cubicBezTo>
                  <a:cubicBezTo>
                    <a:pt x="21" y="144"/>
                    <a:pt x="26" y="146"/>
                    <a:pt x="32" y="146"/>
                  </a:cubicBezTo>
                  <a:lnTo>
                    <a:pt x="65" y="146"/>
                  </a:lnTo>
                  <a:lnTo>
                    <a:pt x="65" y="259"/>
                  </a:lnTo>
                  <a:lnTo>
                    <a:pt x="65" y="259"/>
                  </a:lnTo>
                  <a:cubicBezTo>
                    <a:pt x="65" y="265"/>
                    <a:pt x="66" y="270"/>
                    <a:pt x="69" y="275"/>
                  </a:cubicBezTo>
                  <a:cubicBezTo>
                    <a:pt x="72" y="280"/>
                    <a:pt x="77" y="284"/>
                    <a:pt x="81" y="287"/>
                  </a:cubicBezTo>
                  <a:cubicBezTo>
                    <a:pt x="86" y="290"/>
                    <a:pt x="91" y="291"/>
                    <a:pt x="96" y="291"/>
                  </a:cubicBezTo>
                  <a:cubicBezTo>
                    <a:pt x="102" y="291"/>
                    <a:pt x="108" y="290"/>
                    <a:pt x="112" y="287"/>
                  </a:cubicBezTo>
                  <a:cubicBezTo>
                    <a:pt x="117" y="284"/>
                    <a:pt x="121" y="280"/>
                    <a:pt x="124" y="275"/>
                  </a:cubicBezTo>
                  <a:cubicBezTo>
                    <a:pt x="127" y="270"/>
                    <a:pt x="128" y="265"/>
                    <a:pt x="128" y="259"/>
                  </a:cubicBezTo>
                  <a:lnTo>
                    <a:pt x="128" y="146"/>
                  </a:lnTo>
                  <a:lnTo>
                    <a:pt x="161" y="146"/>
                  </a:lnTo>
                  <a:lnTo>
                    <a:pt x="161" y="146"/>
                  </a:lnTo>
                  <a:cubicBezTo>
                    <a:pt x="167" y="146"/>
                    <a:pt x="172" y="144"/>
                    <a:pt x="177" y="142"/>
                  </a:cubicBezTo>
                  <a:cubicBezTo>
                    <a:pt x="182" y="139"/>
                    <a:pt x="186" y="135"/>
                    <a:pt x="189" y="130"/>
                  </a:cubicBezTo>
                  <a:cubicBezTo>
                    <a:pt x="192" y="125"/>
                    <a:pt x="193" y="120"/>
                    <a:pt x="193" y="114"/>
                  </a:cubicBezTo>
                  <a:cubicBezTo>
                    <a:pt x="193" y="108"/>
                    <a:pt x="192" y="103"/>
                    <a:pt x="189" y="98"/>
                  </a:cubicBezTo>
                  <a:cubicBezTo>
                    <a:pt x="186" y="93"/>
                    <a:pt x="182" y="89"/>
                    <a:pt x="177" y="86"/>
                  </a:cubicBezTo>
                  <a:cubicBezTo>
                    <a:pt x="172" y="83"/>
                    <a:pt x="167" y="82"/>
                    <a:pt x="161" y="82"/>
                  </a:cubicBezTo>
                  <a:close/>
                  <a:moveTo>
                    <a:pt x="161" y="82"/>
                  </a:moveTo>
                  <a:lnTo>
                    <a:pt x="161" y="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9550" lIns="139175" spcFirstLastPara="1" rIns="139175" wrap="square" tIns="6955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39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" name="Google Shape;63;p13"/>
          <p:cNvSpPr txBox="1"/>
          <p:nvPr/>
        </p:nvSpPr>
        <p:spPr>
          <a:xfrm>
            <a:off x="4148425" y="3916800"/>
            <a:ext cx="41892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University of Texas at Arlington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College of Science - Division of Data Science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64" name="Google Shape;64;p13"/>
          <p:cNvGrpSpPr/>
          <p:nvPr/>
        </p:nvGrpSpPr>
        <p:grpSpPr>
          <a:xfrm>
            <a:off x="1847794" y="925018"/>
            <a:ext cx="390224" cy="563247"/>
            <a:chOff x="2373422" y="1852567"/>
            <a:chExt cx="256777" cy="370679"/>
          </a:xfrm>
        </p:grpSpPr>
        <p:sp>
          <p:nvSpPr>
            <p:cNvPr id="65" name="Google Shape;65;p13"/>
            <p:cNvSpPr/>
            <p:nvPr/>
          </p:nvSpPr>
          <p:spPr>
            <a:xfrm>
              <a:off x="2413387" y="1927502"/>
              <a:ext cx="177844" cy="138879"/>
            </a:xfrm>
            <a:custGeom>
              <a:rect b="b" l="l" r="r" t="t"/>
              <a:pathLst>
                <a:path extrusionOk="0" h="614" w="786">
                  <a:moveTo>
                    <a:pt x="0" y="0"/>
                  </a:moveTo>
                  <a:lnTo>
                    <a:pt x="785" y="0"/>
                  </a:lnTo>
                  <a:lnTo>
                    <a:pt x="785" y="613"/>
                  </a:lnTo>
                  <a:lnTo>
                    <a:pt x="0" y="613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69450" lIns="138950" spcFirstLastPara="1" rIns="138950" wrap="square" tIns="6945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35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2373422" y="1852567"/>
              <a:ext cx="256777" cy="370679"/>
            </a:xfrm>
            <a:custGeom>
              <a:rect b="b" l="l" r="r" t="t"/>
              <a:pathLst>
                <a:path extrusionOk="0" h="1638" w="1132">
                  <a:moveTo>
                    <a:pt x="965" y="159"/>
                  </a:moveTo>
                  <a:lnTo>
                    <a:pt x="841" y="159"/>
                  </a:lnTo>
                  <a:lnTo>
                    <a:pt x="841" y="150"/>
                  </a:lnTo>
                  <a:lnTo>
                    <a:pt x="841" y="150"/>
                  </a:lnTo>
                  <a:lnTo>
                    <a:pt x="841" y="150"/>
                  </a:lnTo>
                  <a:cubicBezTo>
                    <a:pt x="841" y="145"/>
                    <a:pt x="840" y="139"/>
                    <a:pt x="837" y="134"/>
                  </a:cubicBezTo>
                  <a:cubicBezTo>
                    <a:pt x="834" y="129"/>
                    <a:pt x="830" y="125"/>
                    <a:pt x="825" y="123"/>
                  </a:cubicBezTo>
                  <a:cubicBezTo>
                    <a:pt x="820" y="120"/>
                    <a:pt x="815" y="118"/>
                    <a:pt x="809" y="118"/>
                  </a:cubicBezTo>
                  <a:lnTo>
                    <a:pt x="701" y="118"/>
                  </a:lnTo>
                  <a:lnTo>
                    <a:pt x="701" y="118"/>
                  </a:lnTo>
                  <a:cubicBezTo>
                    <a:pt x="698" y="100"/>
                    <a:pt x="691" y="83"/>
                    <a:pt x="683" y="68"/>
                  </a:cubicBezTo>
                  <a:cubicBezTo>
                    <a:pt x="671" y="47"/>
                    <a:pt x="654" y="30"/>
                    <a:pt x="634" y="18"/>
                  </a:cubicBezTo>
                  <a:cubicBezTo>
                    <a:pt x="613" y="6"/>
                    <a:pt x="590" y="0"/>
                    <a:pt x="566" y="0"/>
                  </a:cubicBezTo>
                  <a:cubicBezTo>
                    <a:pt x="542" y="0"/>
                    <a:pt x="518" y="6"/>
                    <a:pt x="498" y="18"/>
                  </a:cubicBezTo>
                  <a:cubicBezTo>
                    <a:pt x="477" y="30"/>
                    <a:pt x="460" y="47"/>
                    <a:pt x="448" y="68"/>
                  </a:cubicBezTo>
                  <a:cubicBezTo>
                    <a:pt x="439" y="83"/>
                    <a:pt x="433" y="100"/>
                    <a:pt x="431" y="118"/>
                  </a:cubicBezTo>
                  <a:lnTo>
                    <a:pt x="322" y="118"/>
                  </a:lnTo>
                  <a:lnTo>
                    <a:pt x="322" y="118"/>
                  </a:lnTo>
                  <a:cubicBezTo>
                    <a:pt x="316" y="118"/>
                    <a:pt x="311" y="120"/>
                    <a:pt x="306" y="123"/>
                  </a:cubicBezTo>
                  <a:cubicBezTo>
                    <a:pt x="301" y="125"/>
                    <a:pt x="296" y="129"/>
                    <a:pt x="294" y="134"/>
                  </a:cubicBezTo>
                  <a:cubicBezTo>
                    <a:pt x="291" y="139"/>
                    <a:pt x="290" y="145"/>
                    <a:pt x="290" y="150"/>
                  </a:cubicBezTo>
                  <a:lnTo>
                    <a:pt x="290" y="159"/>
                  </a:lnTo>
                  <a:lnTo>
                    <a:pt x="167" y="159"/>
                  </a:lnTo>
                  <a:lnTo>
                    <a:pt x="167" y="159"/>
                  </a:lnTo>
                  <a:cubicBezTo>
                    <a:pt x="138" y="159"/>
                    <a:pt x="109" y="167"/>
                    <a:pt x="84" y="182"/>
                  </a:cubicBezTo>
                  <a:cubicBezTo>
                    <a:pt x="58" y="196"/>
                    <a:pt x="37" y="217"/>
                    <a:pt x="23" y="243"/>
                  </a:cubicBezTo>
                  <a:cubicBezTo>
                    <a:pt x="8" y="268"/>
                    <a:pt x="0" y="297"/>
                    <a:pt x="0" y="326"/>
                  </a:cubicBezTo>
                  <a:lnTo>
                    <a:pt x="0" y="1470"/>
                  </a:lnTo>
                  <a:lnTo>
                    <a:pt x="0" y="1470"/>
                  </a:lnTo>
                  <a:cubicBezTo>
                    <a:pt x="0" y="1499"/>
                    <a:pt x="8" y="1527"/>
                    <a:pt x="23" y="1553"/>
                  </a:cubicBezTo>
                  <a:cubicBezTo>
                    <a:pt x="37" y="1578"/>
                    <a:pt x="58" y="1599"/>
                    <a:pt x="84" y="1614"/>
                  </a:cubicBezTo>
                  <a:cubicBezTo>
                    <a:pt x="109" y="1628"/>
                    <a:pt x="138" y="1637"/>
                    <a:pt x="167" y="1637"/>
                  </a:cubicBezTo>
                  <a:lnTo>
                    <a:pt x="965" y="1637"/>
                  </a:lnTo>
                  <a:lnTo>
                    <a:pt x="965" y="1637"/>
                  </a:lnTo>
                  <a:cubicBezTo>
                    <a:pt x="994" y="1637"/>
                    <a:pt x="1023" y="1628"/>
                    <a:pt x="1048" y="1614"/>
                  </a:cubicBezTo>
                  <a:cubicBezTo>
                    <a:pt x="1073" y="1599"/>
                    <a:pt x="1094" y="1579"/>
                    <a:pt x="1109" y="1553"/>
                  </a:cubicBezTo>
                  <a:cubicBezTo>
                    <a:pt x="1123" y="1528"/>
                    <a:pt x="1131" y="1499"/>
                    <a:pt x="1131" y="1470"/>
                  </a:cubicBezTo>
                  <a:lnTo>
                    <a:pt x="1131" y="326"/>
                  </a:lnTo>
                  <a:lnTo>
                    <a:pt x="1131" y="326"/>
                  </a:lnTo>
                  <a:cubicBezTo>
                    <a:pt x="1131" y="297"/>
                    <a:pt x="1123" y="268"/>
                    <a:pt x="1109" y="243"/>
                  </a:cubicBezTo>
                  <a:cubicBezTo>
                    <a:pt x="1094" y="217"/>
                    <a:pt x="1073" y="196"/>
                    <a:pt x="1048" y="182"/>
                  </a:cubicBezTo>
                  <a:cubicBezTo>
                    <a:pt x="1023" y="167"/>
                    <a:pt x="994" y="159"/>
                    <a:pt x="965" y="159"/>
                  </a:cubicBezTo>
                  <a:close/>
                  <a:moveTo>
                    <a:pt x="926" y="364"/>
                  </a:moveTo>
                  <a:lnTo>
                    <a:pt x="926" y="1431"/>
                  </a:lnTo>
                  <a:lnTo>
                    <a:pt x="205" y="1431"/>
                  </a:lnTo>
                  <a:lnTo>
                    <a:pt x="205" y="364"/>
                  </a:lnTo>
                  <a:lnTo>
                    <a:pt x="926" y="364"/>
                  </a:lnTo>
                  <a:close/>
                  <a:moveTo>
                    <a:pt x="566" y="64"/>
                  </a:moveTo>
                  <a:lnTo>
                    <a:pt x="566" y="64"/>
                  </a:lnTo>
                  <a:cubicBezTo>
                    <a:pt x="578" y="64"/>
                    <a:pt x="591" y="66"/>
                    <a:pt x="602" y="73"/>
                  </a:cubicBezTo>
                  <a:cubicBezTo>
                    <a:pt x="613" y="79"/>
                    <a:pt x="621" y="89"/>
                    <a:pt x="628" y="100"/>
                  </a:cubicBezTo>
                  <a:cubicBezTo>
                    <a:pt x="631" y="105"/>
                    <a:pt x="634" y="112"/>
                    <a:pt x="636" y="118"/>
                  </a:cubicBezTo>
                  <a:lnTo>
                    <a:pt x="496" y="118"/>
                  </a:lnTo>
                  <a:lnTo>
                    <a:pt x="496" y="118"/>
                  </a:lnTo>
                  <a:cubicBezTo>
                    <a:pt x="497" y="112"/>
                    <a:pt x="500" y="105"/>
                    <a:pt x="503" y="100"/>
                  </a:cubicBezTo>
                  <a:cubicBezTo>
                    <a:pt x="510" y="89"/>
                    <a:pt x="519" y="79"/>
                    <a:pt x="530" y="73"/>
                  </a:cubicBezTo>
                  <a:cubicBezTo>
                    <a:pt x="541" y="66"/>
                    <a:pt x="553" y="64"/>
                    <a:pt x="566" y="64"/>
                  </a:cubicBezTo>
                  <a:close/>
                  <a:moveTo>
                    <a:pt x="354" y="182"/>
                  </a:moveTo>
                  <a:lnTo>
                    <a:pt x="777" y="182"/>
                  </a:lnTo>
                  <a:lnTo>
                    <a:pt x="777" y="301"/>
                  </a:lnTo>
                  <a:lnTo>
                    <a:pt x="354" y="301"/>
                  </a:lnTo>
                  <a:lnTo>
                    <a:pt x="354" y="182"/>
                  </a:lnTo>
                  <a:close/>
                  <a:moveTo>
                    <a:pt x="1067" y="1470"/>
                  </a:moveTo>
                  <a:lnTo>
                    <a:pt x="1067" y="1470"/>
                  </a:lnTo>
                  <a:cubicBezTo>
                    <a:pt x="1067" y="1488"/>
                    <a:pt x="1062" y="1506"/>
                    <a:pt x="1053" y="1521"/>
                  </a:cubicBezTo>
                  <a:cubicBezTo>
                    <a:pt x="1044" y="1537"/>
                    <a:pt x="1031" y="1550"/>
                    <a:pt x="1016" y="1559"/>
                  </a:cubicBezTo>
                  <a:cubicBezTo>
                    <a:pt x="1000" y="1568"/>
                    <a:pt x="983" y="1572"/>
                    <a:pt x="965" y="1573"/>
                  </a:cubicBezTo>
                  <a:lnTo>
                    <a:pt x="167" y="1573"/>
                  </a:lnTo>
                  <a:lnTo>
                    <a:pt x="167" y="1573"/>
                  </a:lnTo>
                  <a:cubicBezTo>
                    <a:pt x="149" y="1572"/>
                    <a:pt x="131" y="1568"/>
                    <a:pt x="115" y="1559"/>
                  </a:cubicBezTo>
                  <a:cubicBezTo>
                    <a:pt x="100" y="1550"/>
                    <a:pt x="87" y="1537"/>
                    <a:pt x="78" y="1521"/>
                  </a:cubicBezTo>
                  <a:cubicBezTo>
                    <a:pt x="69" y="1506"/>
                    <a:pt x="64" y="1488"/>
                    <a:pt x="64" y="1470"/>
                  </a:cubicBezTo>
                  <a:lnTo>
                    <a:pt x="64" y="326"/>
                  </a:lnTo>
                  <a:lnTo>
                    <a:pt x="64" y="326"/>
                  </a:lnTo>
                  <a:cubicBezTo>
                    <a:pt x="64" y="308"/>
                    <a:pt x="69" y="290"/>
                    <a:pt x="78" y="275"/>
                  </a:cubicBezTo>
                  <a:cubicBezTo>
                    <a:pt x="87" y="259"/>
                    <a:pt x="100" y="246"/>
                    <a:pt x="115" y="237"/>
                  </a:cubicBezTo>
                  <a:cubicBezTo>
                    <a:pt x="131" y="228"/>
                    <a:pt x="149" y="223"/>
                    <a:pt x="167" y="223"/>
                  </a:cubicBezTo>
                  <a:lnTo>
                    <a:pt x="290" y="223"/>
                  </a:lnTo>
                  <a:lnTo>
                    <a:pt x="290" y="301"/>
                  </a:lnTo>
                  <a:lnTo>
                    <a:pt x="173" y="301"/>
                  </a:lnTo>
                  <a:lnTo>
                    <a:pt x="173" y="301"/>
                  </a:lnTo>
                  <a:cubicBezTo>
                    <a:pt x="168" y="301"/>
                    <a:pt x="162" y="302"/>
                    <a:pt x="157" y="305"/>
                  </a:cubicBezTo>
                  <a:cubicBezTo>
                    <a:pt x="152" y="308"/>
                    <a:pt x="148" y="311"/>
                    <a:pt x="146" y="316"/>
                  </a:cubicBezTo>
                  <a:cubicBezTo>
                    <a:pt x="143" y="320"/>
                    <a:pt x="141" y="327"/>
                    <a:pt x="141" y="332"/>
                  </a:cubicBezTo>
                  <a:lnTo>
                    <a:pt x="141" y="332"/>
                  </a:lnTo>
                  <a:lnTo>
                    <a:pt x="141" y="1463"/>
                  </a:lnTo>
                  <a:lnTo>
                    <a:pt x="141" y="1463"/>
                  </a:lnTo>
                  <a:lnTo>
                    <a:pt x="141" y="1463"/>
                  </a:lnTo>
                  <a:cubicBezTo>
                    <a:pt x="141" y="1469"/>
                    <a:pt x="143" y="1474"/>
                    <a:pt x="146" y="1479"/>
                  </a:cubicBezTo>
                  <a:cubicBezTo>
                    <a:pt x="148" y="1484"/>
                    <a:pt x="152" y="1488"/>
                    <a:pt x="157" y="1491"/>
                  </a:cubicBezTo>
                  <a:cubicBezTo>
                    <a:pt x="162" y="1494"/>
                    <a:pt x="168" y="1495"/>
                    <a:pt x="173" y="1495"/>
                  </a:cubicBezTo>
                  <a:lnTo>
                    <a:pt x="958" y="1495"/>
                  </a:lnTo>
                  <a:lnTo>
                    <a:pt x="958" y="1495"/>
                  </a:lnTo>
                  <a:cubicBezTo>
                    <a:pt x="964" y="1495"/>
                    <a:pt x="969" y="1494"/>
                    <a:pt x="974" y="1491"/>
                  </a:cubicBezTo>
                  <a:cubicBezTo>
                    <a:pt x="979" y="1488"/>
                    <a:pt x="983" y="1484"/>
                    <a:pt x="986" y="1479"/>
                  </a:cubicBezTo>
                  <a:cubicBezTo>
                    <a:pt x="988" y="1474"/>
                    <a:pt x="990" y="1469"/>
                    <a:pt x="990" y="1463"/>
                  </a:cubicBezTo>
                  <a:lnTo>
                    <a:pt x="990" y="332"/>
                  </a:lnTo>
                  <a:lnTo>
                    <a:pt x="990" y="332"/>
                  </a:lnTo>
                  <a:lnTo>
                    <a:pt x="990" y="332"/>
                  </a:lnTo>
                  <a:cubicBezTo>
                    <a:pt x="990" y="327"/>
                    <a:pt x="988" y="320"/>
                    <a:pt x="986" y="316"/>
                  </a:cubicBezTo>
                  <a:cubicBezTo>
                    <a:pt x="983" y="311"/>
                    <a:pt x="979" y="308"/>
                    <a:pt x="974" y="305"/>
                  </a:cubicBezTo>
                  <a:cubicBezTo>
                    <a:pt x="969" y="302"/>
                    <a:pt x="964" y="300"/>
                    <a:pt x="958" y="300"/>
                  </a:cubicBezTo>
                  <a:lnTo>
                    <a:pt x="841" y="300"/>
                  </a:lnTo>
                  <a:lnTo>
                    <a:pt x="841" y="223"/>
                  </a:lnTo>
                  <a:lnTo>
                    <a:pt x="965" y="223"/>
                  </a:lnTo>
                  <a:lnTo>
                    <a:pt x="965" y="223"/>
                  </a:lnTo>
                  <a:cubicBezTo>
                    <a:pt x="983" y="223"/>
                    <a:pt x="1000" y="228"/>
                    <a:pt x="1016" y="237"/>
                  </a:cubicBezTo>
                  <a:cubicBezTo>
                    <a:pt x="1031" y="246"/>
                    <a:pt x="1044" y="259"/>
                    <a:pt x="1053" y="275"/>
                  </a:cubicBezTo>
                  <a:cubicBezTo>
                    <a:pt x="1062" y="290"/>
                    <a:pt x="1067" y="308"/>
                    <a:pt x="1067" y="326"/>
                  </a:cubicBezTo>
                  <a:lnTo>
                    <a:pt x="1067" y="1470"/>
                  </a:lnTo>
                  <a:close/>
                  <a:moveTo>
                    <a:pt x="1067" y="1470"/>
                  </a:moveTo>
                  <a:lnTo>
                    <a:pt x="1067" y="147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9450" lIns="138950" spcFirstLastPara="1" rIns="138950" wrap="square" tIns="6945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35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2437366" y="2087363"/>
              <a:ext cx="128888" cy="71937"/>
            </a:xfrm>
            <a:custGeom>
              <a:rect b="b" l="l" r="r" t="t"/>
              <a:pathLst>
                <a:path extrusionOk="0" h="319" w="568">
                  <a:moveTo>
                    <a:pt x="32" y="184"/>
                  </a:moveTo>
                  <a:lnTo>
                    <a:pt x="132" y="184"/>
                  </a:lnTo>
                  <a:lnTo>
                    <a:pt x="132" y="184"/>
                  </a:lnTo>
                  <a:cubicBezTo>
                    <a:pt x="137" y="184"/>
                    <a:pt x="143" y="182"/>
                    <a:pt x="148" y="180"/>
                  </a:cubicBezTo>
                  <a:cubicBezTo>
                    <a:pt x="153" y="177"/>
                    <a:pt x="156" y="173"/>
                    <a:pt x="159" y="168"/>
                  </a:cubicBezTo>
                  <a:cubicBezTo>
                    <a:pt x="160" y="166"/>
                    <a:pt x="160" y="166"/>
                    <a:pt x="161" y="165"/>
                  </a:cubicBezTo>
                  <a:lnTo>
                    <a:pt x="173" y="140"/>
                  </a:lnTo>
                  <a:lnTo>
                    <a:pt x="197" y="291"/>
                  </a:lnTo>
                  <a:lnTo>
                    <a:pt x="197" y="291"/>
                  </a:lnTo>
                  <a:cubicBezTo>
                    <a:pt x="198" y="295"/>
                    <a:pt x="199" y="299"/>
                    <a:pt x="201" y="302"/>
                  </a:cubicBezTo>
                  <a:cubicBezTo>
                    <a:pt x="204" y="307"/>
                    <a:pt x="208" y="311"/>
                    <a:pt x="213" y="314"/>
                  </a:cubicBezTo>
                  <a:cubicBezTo>
                    <a:pt x="216" y="316"/>
                    <a:pt x="220" y="317"/>
                    <a:pt x="224" y="318"/>
                  </a:cubicBezTo>
                  <a:lnTo>
                    <a:pt x="224" y="318"/>
                  </a:lnTo>
                  <a:cubicBezTo>
                    <a:pt x="226" y="318"/>
                    <a:pt x="227" y="318"/>
                    <a:pt x="229" y="318"/>
                  </a:cubicBezTo>
                  <a:lnTo>
                    <a:pt x="229" y="318"/>
                  </a:lnTo>
                  <a:cubicBezTo>
                    <a:pt x="235" y="318"/>
                    <a:pt x="240" y="317"/>
                    <a:pt x="245" y="314"/>
                  </a:cubicBezTo>
                  <a:cubicBezTo>
                    <a:pt x="250" y="311"/>
                    <a:pt x="254" y="307"/>
                    <a:pt x="257" y="302"/>
                  </a:cubicBezTo>
                  <a:cubicBezTo>
                    <a:pt x="257" y="302"/>
                    <a:pt x="257" y="301"/>
                    <a:pt x="258" y="300"/>
                  </a:cubicBezTo>
                  <a:lnTo>
                    <a:pt x="309" y="196"/>
                  </a:lnTo>
                  <a:lnTo>
                    <a:pt x="327" y="236"/>
                  </a:lnTo>
                  <a:lnTo>
                    <a:pt x="327" y="236"/>
                  </a:lnTo>
                  <a:cubicBezTo>
                    <a:pt x="327" y="237"/>
                    <a:pt x="327" y="238"/>
                    <a:pt x="328" y="239"/>
                  </a:cubicBezTo>
                  <a:cubicBezTo>
                    <a:pt x="330" y="244"/>
                    <a:pt x="335" y="248"/>
                    <a:pt x="340" y="251"/>
                  </a:cubicBezTo>
                  <a:cubicBezTo>
                    <a:pt x="345" y="254"/>
                    <a:pt x="350" y="255"/>
                    <a:pt x="356" y="255"/>
                  </a:cubicBezTo>
                  <a:cubicBezTo>
                    <a:pt x="362" y="255"/>
                    <a:pt x="367" y="254"/>
                    <a:pt x="372" y="251"/>
                  </a:cubicBezTo>
                  <a:cubicBezTo>
                    <a:pt x="376" y="249"/>
                    <a:pt x="380" y="245"/>
                    <a:pt x="382" y="241"/>
                  </a:cubicBezTo>
                  <a:lnTo>
                    <a:pt x="433" y="167"/>
                  </a:lnTo>
                  <a:lnTo>
                    <a:pt x="433" y="167"/>
                  </a:lnTo>
                  <a:cubicBezTo>
                    <a:pt x="435" y="170"/>
                    <a:pt x="438" y="171"/>
                    <a:pt x="440" y="173"/>
                  </a:cubicBezTo>
                  <a:cubicBezTo>
                    <a:pt x="445" y="176"/>
                    <a:pt x="451" y="177"/>
                    <a:pt x="456" y="177"/>
                  </a:cubicBezTo>
                  <a:lnTo>
                    <a:pt x="535" y="177"/>
                  </a:lnTo>
                  <a:lnTo>
                    <a:pt x="535" y="177"/>
                  </a:lnTo>
                  <a:lnTo>
                    <a:pt x="535" y="177"/>
                  </a:lnTo>
                  <a:cubicBezTo>
                    <a:pt x="540" y="177"/>
                    <a:pt x="546" y="176"/>
                    <a:pt x="551" y="173"/>
                  </a:cubicBezTo>
                  <a:cubicBezTo>
                    <a:pt x="556" y="170"/>
                    <a:pt x="559" y="166"/>
                    <a:pt x="562" y="161"/>
                  </a:cubicBezTo>
                  <a:cubicBezTo>
                    <a:pt x="564" y="156"/>
                    <a:pt x="567" y="150"/>
                    <a:pt x="567" y="145"/>
                  </a:cubicBezTo>
                  <a:cubicBezTo>
                    <a:pt x="567" y="139"/>
                    <a:pt x="564" y="134"/>
                    <a:pt x="562" y="129"/>
                  </a:cubicBezTo>
                  <a:cubicBezTo>
                    <a:pt x="559" y="124"/>
                    <a:pt x="556" y="120"/>
                    <a:pt x="551" y="118"/>
                  </a:cubicBezTo>
                  <a:cubicBezTo>
                    <a:pt x="546" y="115"/>
                    <a:pt x="540" y="113"/>
                    <a:pt x="535" y="113"/>
                  </a:cubicBezTo>
                  <a:lnTo>
                    <a:pt x="535" y="113"/>
                  </a:lnTo>
                  <a:lnTo>
                    <a:pt x="472" y="113"/>
                  </a:lnTo>
                  <a:lnTo>
                    <a:pt x="457" y="94"/>
                  </a:lnTo>
                  <a:lnTo>
                    <a:pt x="457" y="94"/>
                  </a:lnTo>
                  <a:cubicBezTo>
                    <a:pt x="455" y="90"/>
                    <a:pt x="452" y="87"/>
                    <a:pt x="448" y="85"/>
                  </a:cubicBezTo>
                  <a:cubicBezTo>
                    <a:pt x="443" y="82"/>
                    <a:pt x="437" y="81"/>
                    <a:pt x="432" y="81"/>
                  </a:cubicBezTo>
                  <a:cubicBezTo>
                    <a:pt x="426" y="81"/>
                    <a:pt x="421" y="81"/>
                    <a:pt x="416" y="85"/>
                  </a:cubicBezTo>
                  <a:cubicBezTo>
                    <a:pt x="412" y="87"/>
                    <a:pt x="408" y="91"/>
                    <a:pt x="406" y="95"/>
                  </a:cubicBezTo>
                  <a:lnTo>
                    <a:pt x="362" y="158"/>
                  </a:lnTo>
                  <a:lnTo>
                    <a:pt x="340" y="107"/>
                  </a:lnTo>
                  <a:lnTo>
                    <a:pt x="340" y="107"/>
                  </a:lnTo>
                  <a:cubicBezTo>
                    <a:pt x="340" y="106"/>
                    <a:pt x="339" y="105"/>
                    <a:pt x="339" y="104"/>
                  </a:cubicBezTo>
                  <a:cubicBezTo>
                    <a:pt x="336" y="98"/>
                    <a:pt x="332" y="94"/>
                    <a:pt x="327" y="92"/>
                  </a:cubicBezTo>
                  <a:cubicBezTo>
                    <a:pt x="322" y="89"/>
                    <a:pt x="317" y="88"/>
                    <a:pt x="312" y="88"/>
                  </a:cubicBezTo>
                  <a:lnTo>
                    <a:pt x="311" y="88"/>
                  </a:lnTo>
                  <a:lnTo>
                    <a:pt x="311" y="88"/>
                  </a:lnTo>
                  <a:cubicBezTo>
                    <a:pt x="305" y="88"/>
                    <a:pt x="300" y="89"/>
                    <a:pt x="295" y="92"/>
                  </a:cubicBezTo>
                  <a:cubicBezTo>
                    <a:pt x="290" y="94"/>
                    <a:pt x="285" y="98"/>
                    <a:pt x="283" y="104"/>
                  </a:cubicBezTo>
                  <a:cubicBezTo>
                    <a:pt x="282" y="105"/>
                    <a:pt x="282" y="105"/>
                    <a:pt x="282" y="106"/>
                  </a:cubicBezTo>
                  <a:lnTo>
                    <a:pt x="244" y="183"/>
                  </a:lnTo>
                  <a:lnTo>
                    <a:pt x="219" y="27"/>
                  </a:lnTo>
                  <a:lnTo>
                    <a:pt x="219" y="27"/>
                  </a:lnTo>
                  <a:cubicBezTo>
                    <a:pt x="218" y="23"/>
                    <a:pt x="217" y="19"/>
                    <a:pt x="215" y="16"/>
                  </a:cubicBezTo>
                  <a:cubicBezTo>
                    <a:pt x="212" y="11"/>
                    <a:pt x="207" y="7"/>
                    <a:pt x="203" y="4"/>
                  </a:cubicBezTo>
                  <a:cubicBezTo>
                    <a:pt x="198" y="1"/>
                    <a:pt x="192" y="0"/>
                    <a:pt x="187" y="0"/>
                  </a:cubicBezTo>
                  <a:cubicBezTo>
                    <a:pt x="181" y="0"/>
                    <a:pt x="175" y="1"/>
                    <a:pt x="171" y="4"/>
                  </a:cubicBezTo>
                  <a:cubicBezTo>
                    <a:pt x="166" y="7"/>
                    <a:pt x="163" y="11"/>
                    <a:pt x="160" y="16"/>
                  </a:cubicBezTo>
                  <a:cubicBezTo>
                    <a:pt x="159" y="17"/>
                    <a:pt x="159" y="18"/>
                    <a:pt x="158" y="18"/>
                  </a:cubicBezTo>
                  <a:lnTo>
                    <a:pt x="111" y="120"/>
                  </a:lnTo>
                  <a:lnTo>
                    <a:pt x="32" y="120"/>
                  </a:lnTo>
                  <a:lnTo>
                    <a:pt x="32" y="120"/>
                  </a:lnTo>
                  <a:cubicBezTo>
                    <a:pt x="27" y="120"/>
                    <a:pt x="20" y="121"/>
                    <a:pt x="16" y="124"/>
                  </a:cubicBezTo>
                  <a:cubicBezTo>
                    <a:pt x="11" y="127"/>
                    <a:pt x="7" y="131"/>
                    <a:pt x="5" y="136"/>
                  </a:cubicBezTo>
                  <a:cubicBezTo>
                    <a:pt x="2" y="141"/>
                    <a:pt x="0" y="146"/>
                    <a:pt x="0" y="152"/>
                  </a:cubicBezTo>
                  <a:cubicBezTo>
                    <a:pt x="0" y="157"/>
                    <a:pt x="2" y="163"/>
                    <a:pt x="5" y="168"/>
                  </a:cubicBezTo>
                  <a:cubicBezTo>
                    <a:pt x="7" y="173"/>
                    <a:pt x="11" y="177"/>
                    <a:pt x="16" y="180"/>
                  </a:cubicBezTo>
                  <a:cubicBezTo>
                    <a:pt x="20" y="182"/>
                    <a:pt x="27" y="184"/>
                    <a:pt x="32" y="184"/>
                  </a:cubicBezTo>
                  <a:close/>
                  <a:moveTo>
                    <a:pt x="32" y="184"/>
                  </a:moveTo>
                  <a:lnTo>
                    <a:pt x="32" y="18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9450" lIns="138950" spcFirstLastPara="1" rIns="138950" wrap="square" tIns="6945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35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2457348" y="1956476"/>
              <a:ext cx="89922" cy="81928"/>
            </a:xfrm>
            <a:custGeom>
              <a:rect b="b" l="l" r="r" t="t"/>
              <a:pathLst>
                <a:path extrusionOk="0" h="360" w="398">
                  <a:moveTo>
                    <a:pt x="23" y="204"/>
                  </a:moveTo>
                  <a:cubicBezTo>
                    <a:pt x="51" y="249"/>
                    <a:pt x="158" y="336"/>
                    <a:pt x="179" y="352"/>
                  </a:cubicBezTo>
                  <a:lnTo>
                    <a:pt x="179" y="352"/>
                  </a:lnTo>
                  <a:cubicBezTo>
                    <a:pt x="180" y="353"/>
                    <a:pt x="181" y="354"/>
                    <a:pt x="183" y="355"/>
                  </a:cubicBezTo>
                  <a:cubicBezTo>
                    <a:pt x="188" y="358"/>
                    <a:pt x="193" y="359"/>
                    <a:pt x="199" y="359"/>
                  </a:cubicBezTo>
                  <a:cubicBezTo>
                    <a:pt x="204" y="359"/>
                    <a:pt x="210" y="358"/>
                    <a:pt x="215" y="355"/>
                  </a:cubicBezTo>
                  <a:cubicBezTo>
                    <a:pt x="216" y="354"/>
                    <a:pt x="217" y="353"/>
                    <a:pt x="219" y="352"/>
                  </a:cubicBezTo>
                  <a:cubicBezTo>
                    <a:pt x="240" y="336"/>
                    <a:pt x="346" y="249"/>
                    <a:pt x="374" y="204"/>
                  </a:cubicBezTo>
                  <a:lnTo>
                    <a:pt x="374" y="204"/>
                  </a:lnTo>
                  <a:cubicBezTo>
                    <a:pt x="375" y="202"/>
                    <a:pt x="376" y="201"/>
                    <a:pt x="377" y="199"/>
                  </a:cubicBezTo>
                  <a:cubicBezTo>
                    <a:pt x="390" y="177"/>
                    <a:pt x="397" y="151"/>
                    <a:pt x="397" y="126"/>
                  </a:cubicBezTo>
                  <a:cubicBezTo>
                    <a:pt x="397" y="123"/>
                    <a:pt x="397" y="121"/>
                    <a:pt x="397" y="119"/>
                  </a:cubicBezTo>
                  <a:cubicBezTo>
                    <a:pt x="394" y="56"/>
                    <a:pt x="336" y="0"/>
                    <a:pt x="274" y="0"/>
                  </a:cubicBezTo>
                  <a:cubicBezTo>
                    <a:pt x="243" y="0"/>
                    <a:pt x="217" y="15"/>
                    <a:pt x="199" y="28"/>
                  </a:cubicBezTo>
                  <a:cubicBezTo>
                    <a:pt x="181" y="15"/>
                    <a:pt x="154" y="0"/>
                    <a:pt x="123" y="0"/>
                  </a:cubicBezTo>
                  <a:cubicBezTo>
                    <a:pt x="61" y="0"/>
                    <a:pt x="4" y="56"/>
                    <a:pt x="1" y="119"/>
                  </a:cubicBezTo>
                  <a:lnTo>
                    <a:pt x="1" y="119"/>
                  </a:lnTo>
                  <a:cubicBezTo>
                    <a:pt x="0" y="121"/>
                    <a:pt x="0" y="123"/>
                    <a:pt x="0" y="126"/>
                  </a:cubicBezTo>
                  <a:cubicBezTo>
                    <a:pt x="0" y="151"/>
                    <a:pt x="7" y="177"/>
                    <a:pt x="20" y="199"/>
                  </a:cubicBezTo>
                  <a:cubicBezTo>
                    <a:pt x="21" y="201"/>
                    <a:pt x="22" y="202"/>
                    <a:pt x="23" y="204"/>
                  </a:cubicBezTo>
                  <a:close/>
                  <a:moveTo>
                    <a:pt x="64" y="122"/>
                  </a:moveTo>
                  <a:cubicBezTo>
                    <a:pt x="66" y="90"/>
                    <a:pt x="98" y="64"/>
                    <a:pt x="123" y="64"/>
                  </a:cubicBezTo>
                  <a:cubicBezTo>
                    <a:pt x="144" y="64"/>
                    <a:pt x="166" y="83"/>
                    <a:pt x="175" y="93"/>
                  </a:cubicBezTo>
                  <a:lnTo>
                    <a:pt x="175" y="93"/>
                  </a:lnTo>
                  <a:cubicBezTo>
                    <a:pt x="177" y="95"/>
                    <a:pt x="180" y="97"/>
                    <a:pt x="183" y="99"/>
                  </a:cubicBezTo>
                  <a:cubicBezTo>
                    <a:pt x="188" y="102"/>
                    <a:pt x="193" y="103"/>
                    <a:pt x="199" y="103"/>
                  </a:cubicBezTo>
                  <a:cubicBezTo>
                    <a:pt x="204" y="103"/>
                    <a:pt x="210" y="102"/>
                    <a:pt x="215" y="99"/>
                  </a:cubicBezTo>
                  <a:cubicBezTo>
                    <a:pt x="218" y="97"/>
                    <a:pt x="220" y="95"/>
                    <a:pt x="223" y="93"/>
                  </a:cubicBezTo>
                  <a:cubicBezTo>
                    <a:pt x="231" y="83"/>
                    <a:pt x="253" y="64"/>
                    <a:pt x="274" y="64"/>
                  </a:cubicBezTo>
                  <a:cubicBezTo>
                    <a:pt x="300" y="64"/>
                    <a:pt x="331" y="90"/>
                    <a:pt x="333" y="122"/>
                  </a:cubicBezTo>
                  <a:lnTo>
                    <a:pt x="333" y="122"/>
                  </a:lnTo>
                  <a:cubicBezTo>
                    <a:pt x="333" y="123"/>
                    <a:pt x="333" y="124"/>
                    <a:pt x="333" y="126"/>
                  </a:cubicBezTo>
                  <a:cubicBezTo>
                    <a:pt x="333" y="140"/>
                    <a:pt x="329" y="155"/>
                    <a:pt x="322" y="167"/>
                  </a:cubicBezTo>
                  <a:cubicBezTo>
                    <a:pt x="321" y="168"/>
                    <a:pt x="321" y="169"/>
                    <a:pt x="320" y="170"/>
                  </a:cubicBezTo>
                  <a:cubicBezTo>
                    <a:pt x="305" y="195"/>
                    <a:pt x="245" y="248"/>
                    <a:pt x="199" y="286"/>
                  </a:cubicBezTo>
                  <a:cubicBezTo>
                    <a:pt x="152" y="248"/>
                    <a:pt x="92" y="195"/>
                    <a:pt x="77" y="170"/>
                  </a:cubicBezTo>
                  <a:lnTo>
                    <a:pt x="77" y="170"/>
                  </a:lnTo>
                  <a:cubicBezTo>
                    <a:pt x="77" y="169"/>
                    <a:pt x="76" y="168"/>
                    <a:pt x="76" y="167"/>
                  </a:cubicBezTo>
                  <a:cubicBezTo>
                    <a:pt x="68" y="155"/>
                    <a:pt x="64" y="140"/>
                    <a:pt x="64" y="126"/>
                  </a:cubicBezTo>
                  <a:cubicBezTo>
                    <a:pt x="64" y="124"/>
                    <a:pt x="64" y="123"/>
                    <a:pt x="64" y="122"/>
                  </a:cubicBezTo>
                  <a:close/>
                  <a:moveTo>
                    <a:pt x="64" y="122"/>
                  </a:moveTo>
                  <a:lnTo>
                    <a:pt x="64" y="1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9450" lIns="138950" spcFirstLastPara="1" rIns="138950" wrap="square" tIns="6945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35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" name="Google Shape;69;p13"/>
          <p:cNvGrpSpPr/>
          <p:nvPr/>
        </p:nvGrpSpPr>
        <p:grpSpPr>
          <a:xfrm>
            <a:off x="2999683" y="1424975"/>
            <a:ext cx="468407" cy="562284"/>
            <a:chOff x="5956291" y="1214125"/>
            <a:chExt cx="308731" cy="370679"/>
          </a:xfrm>
        </p:grpSpPr>
        <p:sp>
          <p:nvSpPr>
            <p:cNvPr id="70" name="Google Shape;70;p13"/>
            <p:cNvSpPr/>
            <p:nvPr/>
          </p:nvSpPr>
          <p:spPr>
            <a:xfrm>
              <a:off x="6032225" y="1456913"/>
              <a:ext cx="157862" cy="119894"/>
            </a:xfrm>
            <a:custGeom>
              <a:rect b="b" l="l" r="r" t="t"/>
              <a:pathLst>
                <a:path extrusionOk="0" h="531" w="695">
                  <a:moveTo>
                    <a:pt x="0" y="0"/>
                  </a:moveTo>
                  <a:lnTo>
                    <a:pt x="694" y="0"/>
                  </a:lnTo>
                  <a:lnTo>
                    <a:pt x="694" y="530"/>
                  </a:lnTo>
                  <a:lnTo>
                    <a:pt x="0" y="530"/>
                  </a:ln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69325" lIns="138700" spcFirstLastPara="1" rIns="138700" wrap="square" tIns="693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3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5956291" y="1214125"/>
              <a:ext cx="308731" cy="370679"/>
            </a:xfrm>
            <a:custGeom>
              <a:rect b="b" l="l" r="r" t="t"/>
              <a:pathLst>
                <a:path extrusionOk="0" h="1638" w="1364">
                  <a:moveTo>
                    <a:pt x="1331" y="737"/>
                  </a:moveTo>
                  <a:lnTo>
                    <a:pt x="955" y="737"/>
                  </a:lnTo>
                  <a:lnTo>
                    <a:pt x="955" y="737"/>
                  </a:lnTo>
                  <a:cubicBezTo>
                    <a:pt x="948" y="710"/>
                    <a:pt x="938" y="684"/>
                    <a:pt x="925" y="661"/>
                  </a:cubicBezTo>
                  <a:cubicBezTo>
                    <a:pt x="923" y="658"/>
                    <a:pt x="922" y="656"/>
                    <a:pt x="920" y="653"/>
                  </a:cubicBezTo>
                  <a:lnTo>
                    <a:pt x="920" y="653"/>
                  </a:lnTo>
                  <a:cubicBezTo>
                    <a:pt x="953" y="634"/>
                    <a:pt x="980" y="606"/>
                    <a:pt x="999" y="573"/>
                  </a:cubicBezTo>
                  <a:cubicBezTo>
                    <a:pt x="1019" y="539"/>
                    <a:pt x="1029" y="500"/>
                    <a:pt x="1029" y="461"/>
                  </a:cubicBezTo>
                  <a:lnTo>
                    <a:pt x="1029" y="348"/>
                  </a:lnTo>
                  <a:cubicBezTo>
                    <a:pt x="1029" y="156"/>
                    <a:pt x="874" y="0"/>
                    <a:pt x="682" y="0"/>
                  </a:cubicBezTo>
                  <a:cubicBezTo>
                    <a:pt x="491" y="0"/>
                    <a:pt x="334" y="156"/>
                    <a:pt x="334" y="348"/>
                  </a:cubicBezTo>
                  <a:lnTo>
                    <a:pt x="334" y="461"/>
                  </a:lnTo>
                  <a:lnTo>
                    <a:pt x="334" y="461"/>
                  </a:lnTo>
                  <a:lnTo>
                    <a:pt x="334" y="461"/>
                  </a:lnTo>
                  <a:cubicBezTo>
                    <a:pt x="334" y="500"/>
                    <a:pt x="345" y="539"/>
                    <a:pt x="364" y="573"/>
                  </a:cubicBezTo>
                  <a:cubicBezTo>
                    <a:pt x="383" y="606"/>
                    <a:pt x="410" y="634"/>
                    <a:pt x="443" y="653"/>
                  </a:cubicBezTo>
                  <a:lnTo>
                    <a:pt x="443" y="653"/>
                  </a:lnTo>
                  <a:cubicBezTo>
                    <a:pt x="442" y="656"/>
                    <a:pt x="440" y="658"/>
                    <a:pt x="439" y="661"/>
                  </a:cubicBezTo>
                  <a:cubicBezTo>
                    <a:pt x="425" y="684"/>
                    <a:pt x="415" y="710"/>
                    <a:pt x="409" y="737"/>
                  </a:cubicBezTo>
                  <a:lnTo>
                    <a:pt x="32" y="737"/>
                  </a:lnTo>
                  <a:lnTo>
                    <a:pt x="32" y="737"/>
                  </a:lnTo>
                  <a:cubicBezTo>
                    <a:pt x="27" y="737"/>
                    <a:pt x="21" y="738"/>
                    <a:pt x="16" y="741"/>
                  </a:cubicBezTo>
                  <a:cubicBezTo>
                    <a:pt x="11" y="744"/>
                    <a:pt x="7" y="748"/>
                    <a:pt x="4" y="753"/>
                  </a:cubicBezTo>
                  <a:cubicBezTo>
                    <a:pt x="2" y="757"/>
                    <a:pt x="0" y="763"/>
                    <a:pt x="0" y="769"/>
                  </a:cubicBezTo>
                  <a:lnTo>
                    <a:pt x="0" y="912"/>
                  </a:lnTo>
                  <a:lnTo>
                    <a:pt x="0" y="912"/>
                  </a:lnTo>
                  <a:cubicBezTo>
                    <a:pt x="0" y="918"/>
                    <a:pt x="2" y="923"/>
                    <a:pt x="4" y="928"/>
                  </a:cubicBezTo>
                  <a:cubicBezTo>
                    <a:pt x="7" y="933"/>
                    <a:pt x="11" y="937"/>
                    <a:pt x="16" y="940"/>
                  </a:cubicBezTo>
                  <a:cubicBezTo>
                    <a:pt x="21" y="943"/>
                    <a:pt x="27" y="944"/>
                    <a:pt x="32" y="944"/>
                  </a:cubicBezTo>
                  <a:lnTo>
                    <a:pt x="65" y="944"/>
                  </a:lnTo>
                  <a:lnTo>
                    <a:pt x="65" y="1605"/>
                  </a:lnTo>
                  <a:lnTo>
                    <a:pt x="65" y="1605"/>
                  </a:lnTo>
                  <a:cubicBezTo>
                    <a:pt x="65" y="1611"/>
                    <a:pt x="66" y="1616"/>
                    <a:pt x="69" y="1621"/>
                  </a:cubicBezTo>
                  <a:cubicBezTo>
                    <a:pt x="72" y="1626"/>
                    <a:pt x="76" y="1630"/>
                    <a:pt x="81" y="1633"/>
                  </a:cubicBezTo>
                  <a:cubicBezTo>
                    <a:pt x="86" y="1636"/>
                    <a:pt x="91" y="1637"/>
                    <a:pt x="97" y="1637"/>
                  </a:cubicBezTo>
                  <a:lnTo>
                    <a:pt x="1266" y="1637"/>
                  </a:lnTo>
                  <a:lnTo>
                    <a:pt x="1266" y="1637"/>
                  </a:lnTo>
                  <a:cubicBezTo>
                    <a:pt x="1272" y="1637"/>
                    <a:pt x="1277" y="1636"/>
                    <a:pt x="1282" y="1633"/>
                  </a:cubicBezTo>
                  <a:cubicBezTo>
                    <a:pt x="1287" y="1630"/>
                    <a:pt x="1291" y="1626"/>
                    <a:pt x="1294" y="1621"/>
                  </a:cubicBezTo>
                  <a:cubicBezTo>
                    <a:pt x="1297" y="1616"/>
                    <a:pt x="1298" y="1611"/>
                    <a:pt x="1298" y="1605"/>
                  </a:cubicBezTo>
                  <a:lnTo>
                    <a:pt x="1298" y="944"/>
                  </a:lnTo>
                  <a:lnTo>
                    <a:pt x="1331" y="944"/>
                  </a:lnTo>
                  <a:lnTo>
                    <a:pt x="1331" y="944"/>
                  </a:lnTo>
                  <a:cubicBezTo>
                    <a:pt x="1337" y="944"/>
                    <a:pt x="1342" y="943"/>
                    <a:pt x="1347" y="940"/>
                  </a:cubicBezTo>
                  <a:cubicBezTo>
                    <a:pt x="1352" y="937"/>
                    <a:pt x="1356" y="933"/>
                    <a:pt x="1359" y="928"/>
                  </a:cubicBezTo>
                  <a:cubicBezTo>
                    <a:pt x="1362" y="923"/>
                    <a:pt x="1363" y="918"/>
                    <a:pt x="1363" y="912"/>
                  </a:cubicBezTo>
                  <a:lnTo>
                    <a:pt x="1363" y="769"/>
                  </a:lnTo>
                  <a:lnTo>
                    <a:pt x="1363" y="769"/>
                  </a:lnTo>
                  <a:lnTo>
                    <a:pt x="1363" y="769"/>
                  </a:lnTo>
                  <a:cubicBezTo>
                    <a:pt x="1363" y="763"/>
                    <a:pt x="1362" y="757"/>
                    <a:pt x="1359" y="753"/>
                  </a:cubicBezTo>
                  <a:cubicBezTo>
                    <a:pt x="1356" y="748"/>
                    <a:pt x="1352" y="744"/>
                    <a:pt x="1347" y="741"/>
                  </a:cubicBezTo>
                  <a:cubicBezTo>
                    <a:pt x="1342" y="738"/>
                    <a:pt x="1337" y="737"/>
                    <a:pt x="1331" y="737"/>
                  </a:cubicBezTo>
                  <a:close/>
                  <a:moveTo>
                    <a:pt x="398" y="461"/>
                  </a:moveTo>
                  <a:lnTo>
                    <a:pt x="398" y="348"/>
                  </a:lnTo>
                  <a:cubicBezTo>
                    <a:pt x="398" y="191"/>
                    <a:pt x="526" y="64"/>
                    <a:pt x="682" y="64"/>
                  </a:cubicBezTo>
                  <a:cubicBezTo>
                    <a:pt x="839" y="64"/>
                    <a:pt x="965" y="191"/>
                    <a:pt x="965" y="348"/>
                  </a:cubicBezTo>
                  <a:lnTo>
                    <a:pt x="965" y="461"/>
                  </a:lnTo>
                  <a:lnTo>
                    <a:pt x="965" y="461"/>
                  </a:lnTo>
                  <a:cubicBezTo>
                    <a:pt x="965" y="489"/>
                    <a:pt x="958" y="517"/>
                    <a:pt x="944" y="541"/>
                  </a:cubicBezTo>
                  <a:cubicBezTo>
                    <a:pt x="929" y="566"/>
                    <a:pt x="909" y="586"/>
                    <a:pt x="885" y="600"/>
                  </a:cubicBezTo>
                  <a:cubicBezTo>
                    <a:pt x="883" y="601"/>
                    <a:pt x="882" y="602"/>
                    <a:pt x="880" y="603"/>
                  </a:cubicBezTo>
                  <a:lnTo>
                    <a:pt x="880" y="603"/>
                  </a:lnTo>
                  <a:cubicBezTo>
                    <a:pt x="863" y="585"/>
                    <a:pt x="843" y="571"/>
                    <a:pt x="821" y="558"/>
                  </a:cubicBezTo>
                  <a:cubicBezTo>
                    <a:pt x="814" y="554"/>
                    <a:pt x="806" y="549"/>
                    <a:pt x="798" y="545"/>
                  </a:cubicBezTo>
                  <a:lnTo>
                    <a:pt x="798" y="545"/>
                  </a:lnTo>
                  <a:cubicBezTo>
                    <a:pt x="819" y="530"/>
                    <a:pt x="837" y="510"/>
                    <a:pt x="850" y="487"/>
                  </a:cubicBezTo>
                  <a:cubicBezTo>
                    <a:pt x="868" y="457"/>
                    <a:pt x="877" y="423"/>
                    <a:pt x="877" y="389"/>
                  </a:cubicBezTo>
                  <a:lnTo>
                    <a:pt x="877" y="298"/>
                  </a:lnTo>
                  <a:lnTo>
                    <a:pt x="877" y="298"/>
                  </a:lnTo>
                  <a:lnTo>
                    <a:pt x="877" y="298"/>
                  </a:lnTo>
                  <a:cubicBezTo>
                    <a:pt x="877" y="292"/>
                    <a:pt x="875" y="287"/>
                    <a:pt x="872" y="282"/>
                  </a:cubicBezTo>
                  <a:cubicBezTo>
                    <a:pt x="869" y="277"/>
                    <a:pt x="865" y="273"/>
                    <a:pt x="861" y="270"/>
                  </a:cubicBezTo>
                  <a:cubicBezTo>
                    <a:pt x="856" y="267"/>
                    <a:pt x="850" y="266"/>
                    <a:pt x="845" y="266"/>
                  </a:cubicBezTo>
                  <a:lnTo>
                    <a:pt x="519" y="266"/>
                  </a:lnTo>
                  <a:lnTo>
                    <a:pt x="519" y="266"/>
                  </a:lnTo>
                  <a:cubicBezTo>
                    <a:pt x="513" y="266"/>
                    <a:pt x="508" y="267"/>
                    <a:pt x="503" y="270"/>
                  </a:cubicBezTo>
                  <a:cubicBezTo>
                    <a:pt x="498" y="273"/>
                    <a:pt x="494" y="277"/>
                    <a:pt x="491" y="282"/>
                  </a:cubicBezTo>
                  <a:cubicBezTo>
                    <a:pt x="488" y="287"/>
                    <a:pt x="487" y="292"/>
                    <a:pt x="487" y="298"/>
                  </a:cubicBezTo>
                  <a:lnTo>
                    <a:pt x="487" y="389"/>
                  </a:lnTo>
                  <a:lnTo>
                    <a:pt x="487" y="389"/>
                  </a:lnTo>
                  <a:cubicBezTo>
                    <a:pt x="487" y="423"/>
                    <a:pt x="496" y="457"/>
                    <a:pt x="513" y="486"/>
                  </a:cubicBezTo>
                  <a:cubicBezTo>
                    <a:pt x="526" y="509"/>
                    <a:pt x="544" y="530"/>
                    <a:pt x="565" y="545"/>
                  </a:cubicBezTo>
                  <a:lnTo>
                    <a:pt x="565" y="545"/>
                  </a:lnTo>
                  <a:cubicBezTo>
                    <a:pt x="557" y="549"/>
                    <a:pt x="550" y="553"/>
                    <a:pt x="542" y="558"/>
                  </a:cubicBezTo>
                  <a:cubicBezTo>
                    <a:pt x="520" y="570"/>
                    <a:pt x="501" y="585"/>
                    <a:pt x="483" y="603"/>
                  </a:cubicBezTo>
                  <a:lnTo>
                    <a:pt x="483" y="603"/>
                  </a:lnTo>
                  <a:cubicBezTo>
                    <a:pt x="482" y="602"/>
                    <a:pt x="480" y="601"/>
                    <a:pt x="479" y="600"/>
                  </a:cubicBezTo>
                  <a:cubicBezTo>
                    <a:pt x="454" y="586"/>
                    <a:pt x="435" y="565"/>
                    <a:pt x="420" y="541"/>
                  </a:cubicBezTo>
                  <a:cubicBezTo>
                    <a:pt x="406" y="516"/>
                    <a:pt x="398" y="489"/>
                    <a:pt x="398" y="461"/>
                  </a:cubicBezTo>
                  <a:lnTo>
                    <a:pt x="398" y="460"/>
                  </a:lnTo>
                  <a:lnTo>
                    <a:pt x="398" y="461"/>
                  </a:lnTo>
                  <a:close/>
                  <a:moveTo>
                    <a:pt x="551" y="389"/>
                  </a:moveTo>
                  <a:lnTo>
                    <a:pt x="551" y="330"/>
                  </a:lnTo>
                  <a:lnTo>
                    <a:pt x="813" y="330"/>
                  </a:lnTo>
                  <a:lnTo>
                    <a:pt x="813" y="389"/>
                  </a:lnTo>
                  <a:lnTo>
                    <a:pt x="813" y="389"/>
                  </a:lnTo>
                  <a:cubicBezTo>
                    <a:pt x="813" y="412"/>
                    <a:pt x="807" y="435"/>
                    <a:pt x="795" y="455"/>
                  </a:cubicBezTo>
                  <a:cubicBezTo>
                    <a:pt x="784" y="474"/>
                    <a:pt x="767" y="491"/>
                    <a:pt x="747" y="503"/>
                  </a:cubicBezTo>
                  <a:cubicBezTo>
                    <a:pt x="727" y="514"/>
                    <a:pt x="705" y="520"/>
                    <a:pt x="682" y="520"/>
                  </a:cubicBezTo>
                  <a:lnTo>
                    <a:pt x="682" y="520"/>
                  </a:lnTo>
                  <a:lnTo>
                    <a:pt x="682" y="520"/>
                  </a:lnTo>
                  <a:cubicBezTo>
                    <a:pt x="659" y="520"/>
                    <a:pt x="636" y="514"/>
                    <a:pt x="616" y="503"/>
                  </a:cubicBezTo>
                  <a:cubicBezTo>
                    <a:pt x="596" y="491"/>
                    <a:pt x="580" y="474"/>
                    <a:pt x="568" y="455"/>
                  </a:cubicBezTo>
                  <a:cubicBezTo>
                    <a:pt x="557" y="435"/>
                    <a:pt x="551" y="412"/>
                    <a:pt x="551" y="389"/>
                  </a:cubicBezTo>
                  <a:close/>
                  <a:moveTo>
                    <a:pt x="682" y="584"/>
                  </a:moveTo>
                  <a:lnTo>
                    <a:pt x="682" y="584"/>
                  </a:lnTo>
                  <a:lnTo>
                    <a:pt x="682" y="584"/>
                  </a:lnTo>
                  <a:cubicBezTo>
                    <a:pt x="720" y="584"/>
                    <a:pt x="757" y="594"/>
                    <a:pt x="790" y="613"/>
                  </a:cubicBezTo>
                  <a:cubicBezTo>
                    <a:pt x="823" y="632"/>
                    <a:pt x="850" y="659"/>
                    <a:pt x="869" y="692"/>
                  </a:cubicBezTo>
                  <a:cubicBezTo>
                    <a:pt x="877" y="706"/>
                    <a:pt x="884" y="721"/>
                    <a:pt x="888" y="737"/>
                  </a:cubicBezTo>
                  <a:lnTo>
                    <a:pt x="475" y="737"/>
                  </a:lnTo>
                  <a:lnTo>
                    <a:pt x="475" y="737"/>
                  </a:lnTo>
                  <a:cubicBezTo>
                    <a:pt x="480" y="721"/>
                    <a:pt x="486" y="706"/>
                    <a:pt x="494" y="692"/>
                  </a:cubicBezTo>
                  <a:cubicBezTo>
                    <a:pt x="513" y="659"/>
                    <a:pt x="541" y="632"/>
                    <a:pt x="574" y="613"/>
                  </a:cubicBezTo>
                  <a:cubicBezTo>
                    <a:pt x="607" y="594"/>
                    <a:pt x="644" y="584"/>
                    <a:pt x="682" y="584"/>
                  </a:cubicBezTo>
                  <a:close/>
                  <a:moveTo>
                    <a:pt x="1235" y="1573"/>
                  </a:moveTo>
                  <a:lnTo>
                    <a:pt x="129" y="1573"/>
                  </a:lnTo>
                  <a:lnTo>
                    <a:pt x="129" y="944"/>
                  </a:lnTo>
                  <a:lnTo>
                    <a:pt x="1235" y="944"/>
                  </a:lnTo>
                  <a:lnTo>
                    <a:pt x="1235" y="1573"/>
                  </a:lnTo>
                  <a:close/>
                  <a:moveTo>
                    <a:pt x="1299" y="880"/>
                  </a:moveTo>
                  <a:lnTo>
                    <a:pt x="64" y="880"/>
                  </a:lnTo>
                  <a:lnTo>
                    <a:pt x="64" y="801"/>
                  </a:lnTo>
                  <a:lnTo>
                    <a:pt x="1299" y="801"/>
                  </a:lnTo>
                  <a:lnTo>
                    <a:pt x="1299" y="880"/>
                  </a:lnTo>
                  <a:close/>
                  <a:moveTo>
                    <a:pt x="1299" y="880"/>
                  </a:moveTo>
                  <a:lnTo>
                    <a:pt x="1299" y="88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9325" lIns="138700" spcFirstLastPara="1" rIns="138700" wrap="square" tIns="693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3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6072190" y="1474897"/>
              <a:ext cx="77931" cy="77931"/>
            </a:xfrm>
            <a:custGeom>
              <a:rect b="b" l="l" r="r" t="t"/>
              <a:pathLst>
                <a:path extrusionOk="0" h="346" w="346">
                  <a:moveTo>
                    <a:pt x="32" y="262"/>
                  </a:moveTo>
                  <a:lnTo>
                    <a:pt x="84" y="262"/>
                  </a:lnTo>
                  <a:lnTo>
                    <a:pt x="84" y="313"/>
                  </a:lnTo>
                  <a:lnTo>
                    <a:pt x="84" y="313"/>
                  </a:lnTo>
                  <a:cubicBezTo>
                    <a:pt x="84" y="319"/>
                    <a:pt x="85" y="324"/>
                    <a:pt x="88" y="329"/>
                  </a:cubicBezTo>
                  <a:cubicBezTo>
                    <a:pt x="91" y="334"/>
                    <a:pt x="95" y="338"/>
                    <a:pt x="99" y="341"/>
                  </a:cubicBezTo>
                  <a:cubicBezTo>
                    <a:pt x="104" y="344"/>
                    <a:pt x="110" y="345"/>
                    <a:pt x="115" y="345"/>
                  </a:cubicBezTo>
                  <a:lnTo>
                    <a:pt x="230" y="345"/>
                  </a:lnTo>
                  <a:lnTo>
                    <a:pt x="230" y="345"/>
                  </a:lnTo>
                  <a:cubicBezTo>
                    <a:pt x="236" y="345"/>
                    <a:pt x="241" y="344"/>
                    <a:pt x="246" y="341"/>
                  </a:cubicBezTo>
                  <a:cubicBezTo>
                    <a:pt x="251" y="338"/>
                    <a:pt x="255" y="334"/>
                    <a:pt x="258" y="329"/>
                  </a:cubicBezTo>
                  <a:cubicBezTo>
                    <a:pt x="261" y="324"/>
                    <a:pt x="262" y="319"/>
                    <a:pt x="262" y="313"/>
                  </a:cubicBezTo>
                  <a:lnTo>
                    <a:pt x="262" y="262"/>
                  </a:lnTo>
                  <a:lnTo>
                    <a:pt x="313" y="262"/>
                  </a:lnTo>
                  <a:lnTo>
                    <a:pt x="313" y="262"/>
                  </a:lnTo>
                  <a:lnTo>
                    <a:pt x="313" y="262"/>
                  </a:lnTo>
                  <a:cubicBezTo>
                    <a:pt x="319" y="262"/>
                    <a:pt x="325" y="260"/>
                    <a:pt x="329" y="258"/>
                  </a:cubicBezTo>
                  <a:cubicBezTo>
                    <a:pt x="334" y="255"/>
                    <a:pt x="338" y="251"/>
                    <a:pt x="341" y="246"/>
                  </a:cubicBezTo>
                  <a:cubicBezTo>
                    <a:pt x="344" y="241"/>
                    <a:pt x="345" y="235"/>
                    <a:pt x="345" y="230"/>
                  </a:cubicBezTo>
                  <a:lnTo>
                    <a:pt x="345" y="230"/>
                  </a:lnTo>
                  <a:lnTo>
                    <a:pt x="345" y="115"/>
                  </a:lnTo>
                  <a:lnTo>
                    <a:pt x="345" y="115"/>
                  </a:lnTo>
                  <a:lnTo>
                    <a:pt x="345" y="115"/>
                  </a:lnTo>
                  <a:cubicBezTo>
                    <a:pt x="345" y="110"/>
                    <a:pt x="344" y="104"/>
                    <a:pt x="341" y="99"/>
                  </a:cubicBezTo>
                  <a:cubicBezTo>
                    <a:pt x="338" y="94"/>
                    <a:pt x="334" y="91"/>
                    <a:pt x="329" y="88"/>
                  </a:cubicBezTo>
                  <a:cubicBezTo>
                    <a:pt x="325" y="85"/>
                    <a:pt x="319" y="83"/>
                    <a:pt x="313" y="83"/>
                  </a:cubicBezTo>
                  <a:lnTo>
                    <a:pt x="262" y="83"/>
                  </a:lnTo>
                  <a:lnTo>
                    <a:pt x="262" y="32"/>
                  </a:lnTo>
                  <a:lnTo>
                    <a:pt x="262" y="32"/>
                  </a:lnTo>
                  <a:lnTo>
                    <a:pt x="262" y="32"/>
                  </a:lnTo>
                  <a:cubicBezTo>
                    <a:pt x="262" y="26"/>
                    <a:pt x="261" y="21"/>
                    <a:pt x="258" y="16"/>
                  </a:cubicBezTo>
                  <a:cubicBezTo>
                    <a:pt x="255" y="11"/>
                    <a:pt x="251" y="7"/>
                    <a:pt x="246" y="4"/>
                  </a:cubicBezTo>
                  <a:cubicBezTo>
                    <a:pt x="241" y="2"/>
                    <a:pt x="236" y="0"/>
                    <a:pt x="230" y="0"/>
                  </a:cubicBezTo>
                  <a:lnTo>
                    <a:pt x="115" y="0"/>
                  </a:lnTo>
                  <a:lnTo>
                    <a:pt x="115" y="0"/>
                  </a:lnTo>
                  <a:cubicBezTo>
                    <a:pt x="110" y="0"/>
                    <a:pt x="104" y="1"/>
                    <a:pt x="99" y="4"/>
                  </a:cubicBezTo>
                  <a:cubicBezTo>
                    <a:pt x="95" y="6"/>
                    <a:pt x="91" y="11"/>
                    <a:pt x="88" y="16"/>
                  </a:cubicBezTo>
                  <a:cubicBezTo>
                    <a:pt x="85" y="21"/>
                    <a:pt x="83" y="26"/>
                    <a:pt x="83" y="32"/>
                  </a:cubicBezTo>
                  <a:lnTo>
                    <a:pt x="83" y="83"/>
                  </a:lnTo>
                  <a:lnTo>
                    <a:pt x="32" y="83"/>
                  </a:lnTo>
                  <a:lnTo>
                    <a:pt x="32" y="83"/>
                  </a:lnTo>
                  <a:cubicBezTo>
                    <a:pt x="26" y="83"/>
                    <a:pt x="21" y="85"/>
                    <a:pt x="16" y="88"/>
                  </a:cubicBezTo>
                  <a:cubicBezTo>
                    <a:pt x="11" y="90"/>
                    <a:pt x="7" y="94"/>
                    <a:pt x="4" y="99"/>
                  </a:cubicBezTo>
                  <a:cubicBezTo>
                    <a:pt x="2" y="104"/>
                    <a:pt x="0" y="110"/>
                    <a:pt x="0" y="115"/>
                  </a:cubicBezTo>
                  <a:lnTo>
                    <a:pt x="0" y="230"/>
                  </a:lnTo>
                  <a:lnTo>
                    <a:pt x="0" y="230"/>
                  </a:lnTo>
                  <a:lnTo>
                    <a:pt x="0" y="230"/>
                  </a:lnTo>
                  <a:cubicBezTo>
                    <a:pt x="0" y="235"/>
                    <a:pt x="2" y="241"/>
                    <a:pt x="4" y="246"/>
                  </a:cubicBezTo>
                  <a:cubicBezTo>
                    <a:pt x="7" y="251"/>
                    <a:pt x="11" y="255"/>
                    <a:pt x="16" y="258"/>
                  </a:cubicBezTo>
                  <a:cubicBezTo>
                    <a:pt x="21" y="260"/>
                    <a:pt x="26" y="262"/>
                    <a:pt x="32" y="262"/>
                  </a:cubicBezTo>
                  <a:close/>
                  <a:moveTo>
                    <a:pt x="64" y="147"/>
                  </a:moveTo>
                  <a:lnTo>
                    <a:pt x="115" y="147"/>
                  </a:lnTo>
                  <a:lnTo>
                    <a:pt x="115" y="147"/>
                  </a:lnTo>
                  <a:cubicBezTo>
                    <a:pt x="121" y="147"/>
                    <a:pt x="127" y="146"/>
                    <a:pt x="131" y="143"/>
                  </a:cubicBezTo>
                  <a:cubicBezTo>
                    <a:pt x="136" y="140"/>
                    <a:pt x="140" y="136"/>
                    <a:pt x="143" y="131"/>
                  </a:cubicBezTo>
                  <a:cubicBezTo>
                    <a:pt x="146" y="126"/>
                    <a:pt x="147" y="121"/>
                    <a:pt x="147" y="115"/>
                  </a:cubicBezTo>
                  <a:lnTo>
                    <a:pt x="147" y="64"/>
                  </a:lnTo>
                  <a:lnTo>
                    <a:pt x="198" y="64"/>
                  </a:lnTo>
                  <a:lnTo>
                    <a:pt x="198" y="115"/>
                  </a:lnTo>
                  <a:lnTo>
                    <a:pt x="198" y="115"/>
                  </a:lnTo>
                  <a:cubicBezTo>
                    <a:pt x="198" y="121"/>
                    <a:pt x="200" y="126"/>
                    <a:pt x="202" y="131"/>
                  </a:cubicBezTo>
                  <a:cubicBezTo>
                    <a:pt x="205" y="136"/>
                    <a:pt x="209" y="140"/>
                    <a:pt x="214" y="143"/>
                  </a:cubicBezTo>
                  <a:cubicBezTo>
                    <a:pt x="219" y="146"/>
                    <a:pt x="224" y="147"/>
                    <a:pt x="230" y="147"/>
                  </a:cubicBezTo>
                  <a:lnTo>
                    <a:pt x="282" y="147"/>
                  </a:lnTo>
                  <a:lnTo>
                    <a:pt x="282" y="198"/>
                  </a:lnTo>
                  <a:lnTo>
                    <a:pt x="230" y="198"/>
                  </a:lnTo>
                  <a:lnTo>
                    <a:pt x="230" y="198"/>
                  </a:lnTo>
                  <a:cubicBezTo>
                    <a:pt x="224" y="198"/>
                    <a:pt x="219" y="199"/>
                    <a:pt x="214" y="202"/>
                  </a:cubicBezTo>
                  <a:cubicBezTo>
                    <a:pt x="209" y="205"/>
                    <a:pt x="205" y="209"/>
                    <a:pt x="202" y="214"/>
                  </a:cubicBezTo>
                  <a:cubicBezTo>
                    <a:pt x="200" y="219"/>
                    <a:pt x="198" y="224"/>
                    <a:pt x="198" y="230"/>
                  </a:cubicBezTo>
                  <a:lnTo>
                    <a:pt x="198" y="281"/>
                  </a:lnTo>
                  <a:lnTo>
                    <a:pt x="147" y="281"/>
                  </a:lnTo>
                  <a:lnTo>
                    <a:pt x="147" y="230"/>
                  </a:lnTo>
                  <a:lnTo>
                    <a:pt x="147" y="230"/>
                  </a:lnTo>
                  <a:lnTo>
                    <a:pt x="147" y="230"/>
                  </a:lnTo>
                  <a:cubicBezTo>
                    <a:pt x="147" y="224"/>
                    <a:pt x="146" y="219"/>
                    <a:pt x="143" y="214"/>
                  </a:cubicBezTo>
                  <a:cubicBezTo>
                    <a:pt x="140" y="209"/>
                    <a:pt x="136" y="205"/>
                    <a:pt x="131" y="202"/>
                  </a:cubicBezTo>
                  <a:cubicBezTo>
                    <a:pt x="127" y="199"/>
                    <a:pt x="121" y="198"/>
                    <a:pt x="115" y="198"/>
                  </a:cubicBezTo>
                  <a:lnTo>
                    <a:pt x="64" y="198"/>
                  </a:lnTo>
                  <a:lnTo>
                    <a:pt x="64" y="147"/>
                  </a:lnTo>
                  <a:close/>
                  <a:moveTo>
                    <a:pt x="64" y="147"/>
                  </a:moveTo>
                  <a:lnTo>
                    <a:pt x="64" y="1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69325" lIns="138700" spcFirstLastPara="1" rIns="138700" wrap="square" tIns="693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73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452550" y="543200"/>
            <a:ext cx="82389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Big Challenges I hit (&amp; what I learned)</a:t>
            </a:r>
            <a:endParaRPr/>
          </a:p>
        </p:txBody>
      </p:sp>
      <p:sp>
        <p:nvSpPr>
          <p:cNvPr id="189" name="Google Shape;189;p22"/>
          <p:cNvSpPr txBox="1"/>
          <p:nvPr/>
        </p:nvSpPr>
        <p:spPr>
          <a:xfrm>
            <a:off x="128275" y="1554875"/>
            <a:ext cx="35973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Deduping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learned PARTITION BY to pick the best record per ICU stay.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24-hr window: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kept only first-day data (0–1440 min) to stay consistent  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Join choices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used INNER vs LEFT joins carefully to keep all valid patients.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Cleaner pipeline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subsets + views = organized, reusable SQL (not one giant query).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575" y="1198013"/>
            <a:ext cx="2930980" cy="84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4">
            <a:alphaModFix/>
          </a:blip>
          <a:srcRect b="0" l="0" r="33461" t="0"/>
          <a:stretch/>
        </p:blipFill>
        <p:spPr>
          <a:xfrm>
            <a:off x="6496525" y="1063075"/>
            <a:ext cx="2572524" cy="11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 title="Screenshot 2025-10-27 at 7.43.21 AM.png"/>
          <p:cNvPicPr preferRelativeResize="0"/>
          <p:nvPr/>
        </p:nvPicPr>
        <p:blipFill rotWithShape="1">
          <a:blip r:embed="rId5">
            <a:alphaModFix/>
          </a:blip>
          <a:srcRect b="0" l="0" r="10362" t="0"/>
          <a:stretch/>
        </p:blipFill>
        <p:spPr>
          <a:xfrm>
            <a:off x="3725575" y="2907687"/>
            <a:ext cx="2548049" cy="1952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 title="Screenshot 2025-10-27 at 7.47.41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5575" y="2137025"/>
            <a:ext cx="4304451" cy="6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 title="Screenshot 2025-10-27 at 7.49.34 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6025" y="2818481"/>
            <a:ext cx="2265426" cy="2172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3" title="PNG im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25" y="139950"/>
            <a:ext cx="3727369" cy="240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 title="Screenshot 2025-10-26 at 11.48.04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3275" y="114100"/>
            <a:ext cx="3454548" cy="245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 title="PNG imag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1400" y="2609048"/>
            <a:ext cx="3038899" cy="23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Mortality Merged Model</a:t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300300" y="1960700"/>
            <a:ext cx="3963900" cy="21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Fixed age format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(e.g., “&gt;89” → 90)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Made binary mortality label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(Expired = 1)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Removed impossible vitals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(&lt;10 MAP, 0 HR, SaO₂ &lt; 50 %)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Imputed missing labs/vitals by ICU type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(median)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Normalized skewed labs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(log + winsorization)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210925" y="1292225"/>
            <a:ext cx="39639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Cleaning &amp; Preprocessing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4771775" y="1914775"/>
            <a:ext cx="3830100" cy="18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Random Forest Classifier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Target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actualmortality (Expired vs Alive)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demographics, APACHE scores, 24-hr labs &amp; vitals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Split: 70/15/15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(train/val/test, stratified)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Metric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s: Precision, Recall, F1, AUROC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Tuned probability threshold on validation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5520376" y="1292225"/>
            <a:ext cx="22092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Model Setup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4572000" y="1160350"/>
            <a:ext cx="58800" cy="3348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Threshold Tuning &amp; Results </a:t>
            </a:r>
            <a:endParaRPr/>
          </a:p>
        </p:txBody>
      </p:sp>
      <p:pic>
        <p:nvPicPr>
          <p:cNvPr id="217" name="Google Shape;217;p25" title="Screenshot 2025-10-27 at 8.20.15 AM.png"/>
          <p:cNvPicPr preferRelativeResize="0"/>
          <p:nvPr/>
        </p:nvPicPr>
        <p:blipFill rotWithShape="1">
          <a:blip r:embed="rId3">
            <a:alphaModFix/>
          </a:blip>
          <a:srcRect b="0" l="0" r="0" t="1632"/>
          <a:stretch/>
        </p:blipFill>
        <p:spPr>
          <a:xfrm>
            <a:off x="775125" y="1135925"/>
            <a:ext cx="2863450" cy="264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 title="Screenshot 2025-10-27 at 8.20.34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075" y="1113914"/>
            <a:ext cx="4330225" cy="26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1134900" y="4134250"/>
            <a:ext cx="68904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 = 0.10: Recall = 0.91, Precision = 0.19 → high sensitivity, many false alarms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 = 0.30: Recall = 0.35, Precision = 0.38, AUROC ≈ 0.86 → more balanced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Shows recall-precision trade-off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452550" y="608650"/>
            <a:ext cx="82389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 &amp; Next Steps</a:t>
            </a:r>
            <a:endParaRPr/>
          </a:p>
        </p:txBody>
      </p:sp>
      <p:sp>
        <p:nvSpPr>
          <p:cNvPr id="225" name="Google Shape;225;p26"/>
          <p:cNvSpPr txBox="1"/>
          <p:nvPr/>
        </p:nvSpPr>
        <p:spPr>
          <a:xfrm>
            <a:off x="483413" y="1714275"/>
            <a:ext cx="3214800" cy="2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Key Takeaways: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Random Forest achieved decent AUROC (~0.86) but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still affected by class imbalance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Lower thresholds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improved recall but reduced precision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highlights trade-off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Cleaning and feature scaling steps worked, but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more EDA needed on distributions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6" name="Google Shape;226;p26"/>
          <p:cNvCxnSpPr/>
          <p:nvPr/>
        </p:nvCxnSpPr>
        <p:spPr>
          <a:xfrm>
            <a:off x="4541138" y="1705575"/>
            <a:ext cx="0" cy="234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26"/>
          <p:cNvSpPr txBox="1"/>
          <p:nvPr/>
        </p:nvSpPr>
        <p:spPr>
          <a:xfrm>
            <a:off x="4932500" y="1671375"/>
            <a:ext cx="3708600" cy="25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Next Steps: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Redo EDA &amp; Preprocessing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check for outliers, skew, and feature correlations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Feature Importance Analysis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to identify which vitals/labs influence mortality most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Hyperparameter Tuning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(n_estimators, max_depth, class_weight)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Try Logistic Regression &amp; XGBoost for comparison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Evaluate Subgroup Bias </a:t>
            </a: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(gender, ethnicity, ICU type)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ctrTitle"/>
          </p:nvPr>
        </p:nvSpPr>
        <p:spPr>
          <a:xfrm flipH="1">
            <a:off x="172652" y="951312"/>
            <a:ext cx="6610200" cy="10803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74"/>
              <a:t> </a:t>
            </a:r>
            <a:endParaRPr sz="6374"/>
          </a:p>
        </p:txBody>
      </p:sp>
      <p:grpSp>
        <p:nvGrpSpPr>
          <p:cNvPr id="233" name="Google Shape;233;p27"/>
          <p:cNvGrpSpPr/>
          <p:nvPr/>
        </p:nvGrpSpPr>
        <p:grpSpPr>
          <a:xfrm>
            <a:off x="6167405" y="2031594"/>
            <a:ext cx="1773500" cy="1080296"/>
            <a:chOff x="2301484" y="2551957"/>
            <a:chExt cx="370676" cy="225800"/>
          </a:xfrm>
        </p:grpSpPr>
        <p:sp>
          <p:nvSpPr>
            <p:cNvPr id="234" name="Google Shape;234;p27"/>
            <p:cNvSpPr/>
            <p:nvPr/>
          </p:nvSpPr>
          <p:spPr>
            <a:xfrm>
              <a:off x="2301484" y="2551957"/>
              <a:ext cx="245786" cy="225800"/>
            </a:xfrm>
            <a:custGeom>
              <a:rect b="b" l="l" r="r" t="t"/>
              <a:pathLst>
                <a:path extrusionOk="0" h="995" w="1084">
                  <a:moveTo>
                    <a:pt x="557" y="994"/>
                  </a:moveTo>
                  <a:lnTo>
                    <a:pt x="557" y="994"/>
                  </a:lnTo>
                  <a:lnTo>
                    <a:pt x="557" y="994"/>
                  </a:lnTo>
                  <a:cubicBezTo>
                    <a:pt x="552" y="994"/>
                    <a:pt x="546" y="992"/>
                    <a:pt x="541" y="989"/>
                  </a:cubicBezTo>
                  <a:cubicBezTo>
                    <a:pt x="540" y="989"/>
                    <a:pt x="538" y="988"/>
                    <a:pt x="537" y="987"/>
                  </a:cubicBezTo>
                  <a:cubicBezTo>
                    <a:pt x="521" y="974"/>
                    <a:pt x="148" y="677"/>
                    <a:pt x="61" y="537"/>
                  </a:cubicBezTo>
                  <a:lnTo>
                    <a:pt x="61" y="537"/>
                  </a:lnTo>
                  <a:cubicBezTo>
                    <a:pt x="58" y="532"/>
                    <a:pt x="55" y="527"/>
                    <a:pt x="53" y="524"/>
                  </a:cubicBezTo>
                  <a:cubicBezTo>
                    <a:pt x="18" y="463"/>
                    <a:pt x="0" y="395"/>
                    <a:pt x="0" y="326"/>
                  </a:cubicBezTo>
                  <a:cubicBezTo>
                    <a:pt x="0" y="320"/>
                    <a:pt x="0" y="314"/>
                    <a:pt x="0" y="308"/>
                  </a:cubicBezTo>
                  <a:cubicBezTo>
                    <a:pt x="4" y="227"/>
                    <a:pt x="41" y="150"/>
                    <a:pt x="105" y="90"/>
                  </a:cubicBezTo>
                  <a:cubicBezTo>
                    <a:pt x="166" y="33"/>
                    <a:pt x="244" y="0"/>
                    <a:pt x="318" y="0"/>
                  </a:cubicBezTo>
                  <a:cubicBezTo>
                    <a:pt x="426" y="0"/>
                    <a:pt x="516" y="71"/>
                    <a:pt x="557" y="110"/>
                  </a:cubicBezTo>
                  <a:cubicBezTo>
                    <a:pt x="598" y="71"/>
                    <a:pt x="688" y="0"/>
                    <a:pt x="796" y="0"/>
                  </a:cubicBezTo>
                  <a:cubicBezTo>
                    <a:pt x="852" y="0"/>
                    <a:pt x="908" y="18"/>
                    <a:pt x="960" y="51"/>
                  </a:cubicBezTo>
                  <a:lnTo>
                    <a:pt x="960" y="51"/>
                  </a:lnTo>
                  <a:cubicBezTo>
                    <a:pt x="1006" y="81"/>
                    <a:pt x="1045" y="122"/>
                    <a:pt x="1073" y="170"/>
                  </a:cubicBezTo>
                  <a:cubicBezTo>
                    <a:pt x="1075" y="174"/>
                    <a:pt x="1077" y="178"/>
                    <a:pt x="1079" y="182"/>
                  </a:cubicBezTo>
                  <a:lnTo>
                    <a:pt x="1079" y="182"/>
                  </a:lnTo>
                  <a:cubicBezTo>
                    <a:pt x="1082" y="187"/>
                    <a:pt x="1083" y="192"/>
                    <a:pt x="1083" y="198"/>
                  </a:cubicBezTo>
                  <a:cubicBezTo>
                    <a:pt x="1083" y="203"/>
                    <a:pt x="1082" y="209"/>
                    <a:pt x="1079" y="214"/>
                  </a:cubicBezTo>
                  <a:cubicBezTo>
                    <a:pt x="1076" y="218"/>
                    <a:pt x="1072" y="222"/>
                    <a:pt x="1067" y="225"/>
                  </a:cubicBezTo>
                  <a:cubicBezTo>
                    <a:pt x="1062" y="228"/>
                    <a:pt x="1056" y="230"/>
                    <a:pt x="1051" y="230"/>
                  </a:cubicBezTo>
                  <a:cubicBezTo>
                    <a:pt x="1045" y="230"/>
                    <a:pt x="1040" y="228"/>
                    <a:pt x="1035" y="225"/>
                  </a:cubicBezTo>
                  <a:cubicBezTo>
                    <a:pt x="1030" y="222"/>
                    <a:pt x="1026" y="217"/>
                    <a:pt x="1024" y="214"/>
                  </a:cubicBezTo>
                  <a:cubicBezTo>
                    <a:pt x="1023" y="212"/>
                    <a:pt x="1023" y="212"/>
                    <a:pt x="1023" y="212"/>
                  </a:cubicBezTo>
                  <a:cubicBezTo>
                    <a:pt x="977" y="125"/>
                    <a:pt x="884" y="64"/>
                    <a:pt x="796" y="64"/>
                  </a:cubicBezTo>
                  <a:cubicBezTo>
                    <a:pt x="679" y="64"/>
                    <a:pt x="582" y="176"/>
                    <a:pt x="582" y="177"/>
                  </a:cubicBezTo>
                  <a:lnTo>
                    <a:pt x="582" y="177"/>
                  </a:lnTo>
                  <a:cubicBezTo>
                    <a:pt x="579" y="180"/>
                    <a:pt x="576" y="182"/>
                    <a:pt x="573" y="184"/>
                  </a:cubicBezTo>
                  <a:cubicBezTo>
                    <a:pt x="568" y="187"/>
                    <a:pt x="562" y="188"/>
                    <a:pt x="557" y="188"/>
                  </a:cubicBezTo>
                  <a:cubicBezTo>
                    <a:pt x="551" y="188"/>
                    <a:pt x="546" y="187"/>
                    <a:pt x="541" y="184"/>
                  </a:cubicBezTo>
                  <a:cubicBezTo>
                    <a:pt x="538" y="182"/>
                    <a:pt x="535" y="180"/>
                    <a:pt x="533" y="177"/>
                  </a:cubicBezTo>
                  <a:cubicBezTo>
                    <a:pt x="532" y="176"/>
                    <a:pt x="435" y="64"/>
                    <a:pt x="318" y="64"/>
                  </a:cubicBezTo>
                  <a:cubicBezTo>
                    <a:pt x="204" y="64"/>
                    <a:pt x="71" y="169"/>
                    <a:pt x="64" y="311"/>
                  </a:cubicBezTo>
                  <a:lnTo>
                    <a:pt x="64" y="311"/>
                  </a:lnTo>
                  <a:cubicBezTo>
                    <a:pt x="64" y="316"/>
                    <a:pt x="64" y="321"/>
                    <a:pt x="64" y="326"/>
                  </a:cubicBezTo>
                  <a:cubicBezTo>
                    <a:pt x="64" y="384"/>
                    <a:pt x="79" y="441"/>
                    <a:pt x="108" y="492"/>
                  </a:cubicBezTo>
                  <a:cubicBezTo>
                    <a:pt x="111" y="496"/>
                    <a:pt x="113" y="499"/>
                    <a:pt x="115" y="503"/>
                  </a:cubicBezTo>
                  <a:cubicBezTo>
                    <a:pt x="185" y="616"/>
                    <a:pt x="478" y="856"/>
                    <a:pt x="557" y="921"/>
                  </a:cubicBezTo>
                  <a:cubicBezTo>
                    <a:pt x="636" y="856"/>
                    <a:pt x="929" y="616"/>
                    <a:pt x="999" y="503"/>
                  </a:cubicBezTo>
                  <a:lnTo>
                    <a:pt x="999" y="503"/>
                  </a:lnTo>
                  <a:cubicBezTo>
                    <a:pt x="1002" y="499"/>
                    <a:pt x="1005" y="494"/>
                    <a:pt x="1010" y="492"/>
                  </a:cubicBezTo>
                  <a:cubicBezTo>
                    <a:pt x="1015" y="489"/>
                    <a:pt x="1020" y="488"/>
                    <a:pt x="1026" y="488"/>
                  </a:cubicBezTo>
                  <a:cubicBezTo>
                    <a:pt x="1031" y="488"/>
                    <a:pt x="1037" y="489"/>
                    <a:pt x="1042" y="492"/>
                  </a:cubicBezTo>
                  <a:cubicBezTo>
                    <a:pt x="1047" y="494"/>
                    <a:pt x="1051" y="499"/>
                    <a:pt x="1054" y="504"/>
                  </a:cubicBezTo>
                  <a:cubicBezTo>
                    <a:pt x="1057" y="509"/>
                    <a:pt x="1058" y="514"/>
                    <a:pt x="1058" y="520"/>
                  </a:cubicBezTo>
                  <a:cubicBezTo>
                    <a:pt x="1058" y="525"/>
                    <a:pt x="1057" y="531"/>
                    <a:pt x="1054" y="536"/>
                  </a:cubicBezTo>
                  <a:lnTo>
                    <a:pt x="1054" y="537"/>
                  </a:lnTo>
                  <a:cubicBezTo>
                    <a:pt x="967" y="677"/>
                    <a:pt x="593" y="974"/>
                    <a:pt x="577" y="987"/>
                  </a:cubicBezTo>
                  <a:lnTo>
                    <a:pt x="577" y="987"/>
                  </a:lnTo>
                  <a:cubicBezTo>
                    <a:pt x="576" y="988"/>
                    <a:pt x="574" y="989"/>
                    <a:pt x="573" y="989"/>
                  </a:cubicBezTo>
                  <a:cubicBezTo>
                    <a:pt x="568" y="992"/>
                    <a:pt x="563" y="994"/>
                    <a:pt x="557" y="994"/>
                  </a:cubicBezTo>
                  <a:close/>
                  <a:moveTo>
                    <a:pt x="557" y="994"/>
                  </a:moveTo>
                  <a:lnTo>
                    <a:pt x="557" y="9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18650" lIns="437375" spcFirstLastPara="1" rIns="437375" wrap="square" tIns="21865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61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2491319" y="2558951"/>
              <a:ext cx="180842" cy="182840"/>
            </a:xfrm>
            <a:custGeom>
              <a:rect b="b" l="l" r="r" t="t"/>
              <a:pathLst>
                <a:path extrusionOk="0" h="809" w="800">
                  <a:moveTo>
                    <a:pt x="799" y="404"/>
                  </a:moveTo>
                  <a:cubicBezTo>
                    <a:pt x="799" y="628"/>
                    <a:pt x="620" y="808"/>
                    <a:pt x="400" y="808"/>
                  </a:cubicBezTo>
                  <a:cubicBezTo>
                    <a:pt x="179" y="808"/>
                    <a:pt x="0" y="627"/>
                    <a:pt x="0" y="404"/>
                  </a:cubicBezTo>
                  <a:cubicBezTo>
                    <a:pt x="0" y="180"/>
                    <a:pt x="179" y="0"/>
                    <a:pt x="400" y="0"/>
                  </a:cubicBezTo>
                  <a:cubicBezTo>
                    <a:pt x="620" y="0"/>
                    <a:pt x="799" y="181"/>
                    <a:pt x="799" y="404"/>
                  </a:cubicBezTo>
                  <a:close/>
                  <a:moveTo>
                    <a:pt x="799" y="404"/>
                  </a:moveTo>
                  <a:lnTo>
                    <a:pt x="799" y="4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18650" lIns="437375" spcFirstLastPara="1" rIns="437375" wrap="square" tIns="21865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61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2532283" y="2601913"/>
              <a:ext cx="98913" cy="98913"/>
            </a:xfrm>
            <a:custGeom>
              <a:rect b="b" l="l" r="r" t="t"/>
              <a:pathLst>
                <a:path extrusionOk="0" h="437" w="437">
                  <a:moveTo>
                    <a:pt x="294" y="436"/>
                  </a:moveTo>
                  <a:lnTo>
                    <a:pt x="142" y="436"/>
                  </a:lnTo>
                  <a:lnTo>
                    <a:pt x="142" y="436"/>
                  </a:lnTo>
                  <a:cubicBezTo>
                    <a:pt x="136" y="436"/>
                    <a:pt x="131" y="435"/>
                    <a:pt x="126" y="432"/>
                  </a:cubicBezTo>
                  <a:cubicBezTo>
                    <a:pt x="121" y="429"/>
                    <a:pt x="116" y="425"/>
                    <a:pt x="114" y="420"/>
                  </a:cubicBezTo>
                  <a:cubicBezTo>
                    <a:pt x="111" y="414"/>
                    <a:pt x="110" y="410"/>
                    <a:pt x="110" y="404"/>
                  </a:cubicBezTo>
                  <a:lnTo>
                    <a:pt x="110" y="404"/>
                  </a:lnTo>
                  <a:lnTo>
                    <a:pt x="110" y="326"/>
                  </a:lnTo>
                  <a:lnTo>
                    <a:pt x="32" y="326"/>
                  </a:lnTo>
                  <a:lnTo>
                    <a:pt x="32" y="326"/>
                  </a:lnTo>
                  <a:cubicBezTo>
                    <a:pt x="26" y="326"/>
                    <a:pt x="21" y="324"/>
                    <a:pt x="16" y="322"/>
                  </a:cubicBezTo>
                  <a:cubicBezTo>
                    <a:pt x="11" y="319"/>
                    <a:pt x="7" y="315"/>
                    <a:pt x="4" y="310"/>
                  </a:cubicBezTo>
                  <a:cubicBezTo>
                    <a:pt x="1" y="305"/>
                    <a:pt x="0" y="300"/>
                    <a:pt x="0" y="294"/>
                  </a:cubicBezTo>
                  <a:lnTo>
                    <a:pt x="0" y="294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0" y="143"/>
                  </a:lnTo>
                  <a:cubicBezTo>
                    <a:pt x="0" y="137"/>
                    <a:pt x="1" y="131"/>
                    <a:pt x="4" y="127"/>
                  </a:cubicBezTo>
                  <a:cubicBezTo>
                    <a:pt x="7" y="122"/>
                    <a:pt x="11" y="118"/>
                    <a:pt x="16" y="115"/>
                  </a:cubicBezTo>
                  <a:cubicBezTo>
                    <a:pt x="21" y="112"/>
                    <a:pt x="26" y="111"/>
                    <a:pt x="32" y="111"/>
                  </a:cubicBezTo>
                  <a:lnTo>
                    <a:pt x="110" y="111"/>
                  </a:lnTo>
                  <a:lnTo>
                    <a:pt x="110" y="32"/>
                  </a:lnTo>
                  <a:lnTo>
                    <a:pt x="110" y="32"/>
                  </a:lnTo>
                  <a:lnTo>
                    <a:pt x="110" y="32"/>
                  </a:lnTo>
                  <a:cubicBezTo>
                    <a:pt x="110" y="27"/>
                    <a:pt x="111" y="20"/>
                    <a:pt x="114" y="16"/>
                  </a:cubicBezTo>
                  <a:cubicBezTo>
                    <a:pt x="116" y="11"/>
                    <a:pt x="121" y="8"/>
                    <a:pt x="126" y="5"/>
                  </a:cubicBezTo>
                  <a:cubicBezTo>
                    <a:pt x="131" y="2"/>
                    <a:pt x="136" y="0"/>
                    <a:pt x="142" y="0"/>
                  </a:cubicBezTo>
                  <a:lnTo>
                    <a:pt x="294" y="0"/>
                  </a:lnTo>
                  <a:lnTo>
                    <a:pt x="294" y="0"/>
                  </a:lnTo>
                  <a:cubicBezTo>
                    <a:pt x="299" y="0"/>
                    <a:pt x="305" y="1"/>
                    <a:pt x="310" y="5"/>
                  </a:cubicBezTo>
                  <a:cubicBezTo>
                    <a:pt x="314" y="7"/>
                    <a:pt x="318" y="11"/>
                    <a:pt x="321" y="16"/>
                  </a:cubicBezTo>
                  <a:cubicBezTo>
                    <a:pt x="324" y="20"/>
                    <a:pt x="326" y="27"/>
                    <a:pt x="326" y="32"/>
                  </a:cubicBezTo>
                  <a:lnTo>
                    <a:pt x="326" y="32"/>
                  </a:lnTo>
                  <a:lnTo>
                    <a:pt x="326" y="111"/>
                  </a:lnTo>
                  <a:lnTo>
                    <a:pt x="404" y="111"/>
                  </a:lnTo>
                  <a:lnTo>
                    <a:pt x="404" y="111"/>
                  </a:lnTo>
                  <a:lnTo>
                    <a:pt x="404" y="111"/>
                  </a:lnTo>
                  <a:cubicBezTo>
                    <a:pt x="409" y="111"/>
                    <a:pt x="415" y="112"/>
                    <a:pt x="420" y="115"/>
                  </a:cubicBezTo>
                  <a:cubicBezTo>
                    <a:pt x="425" y="118"/>
                    <a:pt x="428" y="122"/>
                    <a:pt x="431" y="127"/>
                  </a:cubicBezTo>
                  <a:cubicBezTo>
                    <a:pt x="433" y="131"/>
                    <a:pt x="436" y="137"/>
                    <a:pt x="436" y="143"/>
                  </a:cubicBezTo>
                  <a:lnTo>
                    <a:pt x="436" y="143"/>
                  </a:lnTo>
                  <a:lnTo>
                    <a:pt x="436" y="294"/>
                  </a:lnTo>
                  <a:lnTo>
                    <a:pt x="436" y="294"/>
                  </a:lnTo>
                  <a:cubicBezTo>
                    <a:pt x="436" y="300"/>
                    <a:pt x="433" y="305"/>
                    <a:pt x="431" y="310"/>
                  </a:cubicBezTo>
                  <a:cubicBezTo>
                    <a:pt x="428" y="315"/>
                    <a:pt x="425" y="319"/>
                    <a:pt x="420" y="322"/>
                  </a:cubicBezTo>
                  <a:cubicBezTo>
                    <a:pt x="415" y="325"/>
                    <a:pt x="409" y="326"/>
                    <a:pt x="404" y="326"/>
                  </a:cubicBezTo>
                  <a:lnTo>
                    <a:pt x="326" y="326"/>
                  </a:lnTo>
                  <a:lnTo>
                    <a:pt x="326" y="404"/>
                  </a:lnTo>
                  <a:lnTo>
                    <a:pt x="326" y="404"/>
                  </a:lnTo>
                  <a:cubicBezTo>
                    <a:pt x="326" y="410"/>
                    <a:pt x="324" y="415"/>
                    <a:pt x="321" y="420"/>
                  </a:cubicBezTo>
                  <a:cubicBezTo>
                    <a:pt x="318" y="425"/>
                    <a:pt x="314" y="429"/>
                    <a:pt x="310" y="432"/>
                  </a:cubicBezTo>
                  <a:cubicBezTo>
                    <a:pt x="305" y="435"/>
                    <a:pt x="299" y="436"/>
                    <a:pt x="294" y="436"/>
                  </a:cubicBezTo>
                  <a:close/>
                  <a:moveTo>
                    <a:pt x="174" y="372"/>
                  </a:moveTo>
                  <a:lnTo>
                    <a:pt x="262" y="372"/>
                  </a:lnTo>
                  <a:lnTo>
                    <a:pt x="262" y="294"/>
                  </a:lnTo>
                  <a:lnTo>
                    <a:pt x="262" y="294"/>
                  </a:lnTo>
                  <a:lnTo>
                    <a:pt x="262" y="294"/>
                  </a:lnTo>
                  <a:cubicBezTo>
                    <a:pt x="262" y="288"/>
                    <a:pt x="263" y="283"/>
                    <a:pt x="266" y="278"/>
                  </a:cubicBezTo>
                  <a:cubicBezTo>
                    <a:pt x="269" y="273"/>
                    <a:pt x="273" y="269"/>
                    <a:pt x="278" y="266"/>
                  </a:cubicBezTo>
                  <a:cubicBezTo>
                    <a:pt x="283" y="263"/>
                    <a:pt x="288" y="262"/>
                    <a:pt x="294" y="262"/>
                  </a:cubicBezTo>
                  <a:lnTo>
                    <a:pt x="372" y="262"/>
                  </a:lnTo>
                  <a:lnTo>
                    <a:pt x="372" y="175"/>
                  </a:lnTo>
                  <a:lnTo>
                    <a:pt x="294" y="175"/>
                  </a:lnTo>
                  <a:lnTo>
                    <a:pt x="294" y="175"/>
                  </a:lnTo>
                  <a:cubicBezTo>
                    <a:pt x="288" y="175"/>
                    <a:pt x="283" y="173"/>
                    <a:pt x="278" y="170"/>
                  </a:cubicBezTo>
                  <a:cubicBezTo>
                    <a:pt x="273" y="167"/>
                    <a:pt x="269" y="163"/>
                    <a:pt x="266" y="159"/>
                  </a:cubicBezTo>
                  <a:cubicBezTo>
                    <a:pt x="263" y="154"/>
                    <a:pt x="262" y="148"/>
                    <a:pt x="262" y="143"/>
                  </a:cubicBezTo>
                  <a:lnTo>
                    <a:pt x="262" y="143"/>
                  </a:lnTo>
                  <a:lnTo>
                    <a:pt x="262" y="64"/>
                  </a:lnTo>
                  <a:lnTo>
                    <a:pt x="174" y="64"/>
                  </a:lnTo>
                  <a:lnTo>
                    <a:pt x="174" y="143"/>
                  </a:lnTo>
                  <a:lnTo>
                    <a:pt x="174" y="143"/>
                  </a:lnTo>
                  <a:cubicBezTo>
                    <a:pt x="174" y="148"/>
                    <a:pt x="173" y="154"/>
                    <a:pt x="170" y="159"/>
                  </a:cubicBezTo>
                  <a:cubicBezTo>
                    <a:pt x="167" y="163"/>
                    <a:pt x="163" y="167"/>
                    <a:pt x="158" y="170"/>
                  </a:cubicBezTo>
                  <a:cubicBezTo>
                    <a:pt x="153" y="173"/>
                    <a:pt x="148" y="175"/>
                    <a:pt x="142" y="175"/>
                  </a:cubicBezTo>
                  <a:lnTo>
                    <a:pt x="64" y="175"/>
                  </a:lnTo>
                  <a:lnTo>
                    <a:pt x="64" y="262"/>
                  </a:lnTo>
                  <a:lnTo>
                    <a:pt x="142" y="262"/>
                  </a:lnTo>
                  <a:lnTo>
                    <a:pt x="142" y="262"/>
                  </a:lnTo>
                  <a:cubicBezTo>
                    <a:pt x="148" y="262"/>
                    <a:pt x="153" y="263"/>
                    <a:pt x="158" y="266"/>
                  </a:cubicBezTo>
                  <a:cubicBezTo>
                    <a:pt x="163" y="269"/>
                    <a:pt x="167" y="273"/>
                    <a:pt x="170" y="278"/>
                  </a:cubicBezTo>
                  <a:cubicBezTo>
                    <a:pt x="173" y="283"/>
                    <a:pt x="174" y="288"/>
                    <a:pt x="174" y="294"/>
                  </a:cubicBezTo>
                  <a:lnTo>
                    <a:pt x="174" y="294"/>
                  </a:lnTo>
                  <a:lnTo>
                    <a:pt x="174" y="372"/>
                  </a:lnTo>
                  <a:close/>
                  <a:moveTo>
                    <a:pt x="174" y="372"/>
                  </a:moveTo>
                  <a:lnTo>
                    <a:pt x="174" y="3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18650" lIns="437375" spcFirstLastPara="1" rIns="437375" wrap="square" tIns="21865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61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7" name="Google Shape;237;p27"/>
          <p:cNvSpPr txBox="1"/>
          <p:nvPr/>
        </p:nvSpPr>
        <p:spPr>
          <a:xfrm>
            <a:off x="172650" y="43325"/>
            <a:ext cx="88785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Random Forest and Overfitting</a:t>
            </a:r>
            <a:r>
              <a:rPr b="1" lang="en" sz="567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637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27" title="Screenshot 2025-10-26 at 19.07.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350" y="1014125"/>
            <a:ext cx="2283374" cy="370769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 txBox="1"/>
          <p:nvPr/>
        </p:nvSpPr>
        <p:spPr>
          <a:xfrm>
            <a:off x="3307825" y="1145025"/>
            <a:ext cx="2399100" cy="31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-"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Encoded target variable (Actual ICU Mortality)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-"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Encoded </a:t>
            </a: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categorical</a:t>
            </a: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variables</a:t>
            </a: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-"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Converted float values into integers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-"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 wasn’t picking up minority class??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175" y="2426700"/>
            <a:ext cx="1726801" cy="172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>
            <p:ph type="ctrTitle"/>
          </p:nvPr>
        </p:nvSpPr>
        <p:spPr>
          <a:xfrm flipH="1">
            <a:off x="394775" y="1930600"/>
            <a:ext cx="8516100" cy="7386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774"/>
              <a:t>We realized the real lies with our real eyes </a:t>
            </a:r>
            <a:endParaRPr b="0" sz="2774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452550" y="822950"/>
            <a:ext cx="82389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Maybe an unbalanced dataset isn’t a problem…</a:t>
            </a:r>
            <a:endParaRPr/>
          </a:p>
        </p:txBody>
      </p:sp>
      <p:sp>
        <p:nvSpPr>
          <p:cNvPr id="251" name="Google Shape;251;p29"/>
          <p:cNvSpPr txBox="1"/>
          <p:nvPr/>
        </p:nvSpPr>
        <p:spPr>
          <a:xfrm>
            <a:off x="1673325" y="2250525"/>
            <a:ext cx="22092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Bias towards majority class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Evaluation can be misleading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Accuracy is not the best metric to use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1673325" y="1534788"/>
            <a:ext cx="22092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it may be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5276171" y="2221100"/>
            <a:ext cx="2209200" cy="14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Reflects real world frequencies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Some metrics are robust to imbalance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Balancing can distort interpretation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5276176" y="1549475"/>
            <a:ext cx="2209200" cy="5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it may not be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55" name="Google Shape;255;p29"/>
          <p:cNvCxnSpPr/>
          <p:nvPr/>
        </p:nvCxnSpPr>
        <p:spPr>
          <a:xfrm>
            <a:off x="4579350" y="1748175"/>
            <a:ext cx="0" cy="2349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do we go from here?</a:t>
            </a:r>
            <a:endParaRPr/>
          </a:p>
        </p:txBody>
      </p:sp>
      <p:sp>
        <p:nvSpPr>
          <p:cNvPr id="261" name="Google Shape;261;p30"/>
          <p:cNvSpPr/>
          <p:nvPr/>
        </p:nvSpPr>
        <p:spPr>
          <a:xfrm>
            <a:off x="3903375" y="4077075"/>
            <a:ext cx="1337400" cy="5073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Bias/Fairness Check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2" name="Google Shape;262;p30"/>
          <p:cNvSpPr/>
          <p:nvPr/>
        </p:nvSpPr>
        <p:spPr>
          <a:xfrm>
            <a:off x="457188" y="3142850"/>
            <a:ext cx="1337400" cy="5073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Issues with dataset &amp; columns</a:t>
            </a:r>
            <a:endParaRPr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3" name="Google Shape;263;p30"/>
          <p:cNvSpPr/>
          <p:nvPr/>
        </p:nvSpPr>
        <p:spPr>
          <a:xfrm>
            <a:off x="2093863" y="3142850"/>
            <a:ext cx="1337400" cy="5073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Not broad enough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4" name="Google Shape;264;p30"/>
          <p:cNvSpPr/>
          <p:nvPr/>
        </p:nvSpPr>
        <p:spPr>
          <a:xfrm>
            <a:off x="1275525" y="2241900"/>
            <a:ext cx="1337400" cy="5073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Old Research Question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5" name="Google Shape;265;p30"/>
          <p:cNvSpPr/>
          <p:nvPr/>
        </p:nvSpPr>
        <p:spPr>
          <a:xfrm>
            <a:off x="5712713" y="3142850"/>
            <a:ext cx="1337400" cy="5073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Performance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6" name="Google Shape;266;p30"/>
          <p:cNvSpPr/>
          <p:nvPr/>
        </p:nvSpPr>
        <p:spPr>
          <a:xfrm>
            <a:off x="7349388" y="3142850"/>
            <a:ext cx="1337400" cy="5073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Bias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7" name="Google Shape;267;p30"/>
          <p:cNvSpPr/>
          <p:nvPr/>
        </p:nvSpPr>
        <p:spPr>
          <a:xfrm>
            <a:off x="6531050" y="2241900"/>
            <a:ext cx="1337400" cy="5073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New Research Question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8" name="Google Shape;268;p30"/>
          <p:cNvSpPr/>
          <p:nvPr/>
        </p:nvSpPr>
        <p:spPr>
          <a:xfrm>
            <a:off x="3903288" y="2241900"/>
            <a:ext cx="1337400" cy="5073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Models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69" name="Google Shape;269;p30"/>
          <p:cNvSpPr/>
          <p:nvPr/>
        </p:nvSpPr>
        <p:spPr>
          <a:xfrm>
            <a:off x="3903288" y="3142850"/>
            <a:ext cx="1337400" cy="5073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Tuning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0" name="Google Shape;270;p30"/>
          <p:cNvSpPr/>
          <p:nvPr/>
        </p:nvSpPr>
        <p:spPr>
          <a:xfrm>
            <a:off x="3903288" y="1340950"/>
            <a:ext cx="1337400" cy="5073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Question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271" name="Google Shape;271;p30"/>
          <p:cNvCxnSpPr>
            <a:stCxn id="270" idx="2"/>
            <a:endCxn id="268" idx="0"/>
          </p:cNvCxnSpPr>
          <p:nvPr/>
        </p:nvCxnSpPr>
        <p:spPr>
          <a:xfrm flipH="1" rot="-5400000">
            <a:off x="4375488" y="2044750"/>
            <a:ext cx="393600" cy="6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2" name="Google Shape;272;p30"/>
          <p:cNvCxnSpPr>
            <a:stCxn id="268" idx="2"/>
            <a:endCxn id="269" idx="0"/>
          </p:cNvCxnSpPr>
          <p:nvPr/>
        </p:nvCxnSpPr>
        <p:spPr>
          <a:xfrm flipH="1" rot="-5400000">
            <a:off x="4375488" y="2945700"/>
            <a:ext cx="393600" cy="6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30"/>
          <p:cNvCxnSpPr>
            <a:endCxn id="261" idx="0"/>
          </p:cNvCxnSpPr>
          <p:nvPr/>
        </p:nvCxnSpPr>
        <p:spPr>
          <a:xfrm flipH="1" rot="-5400000">
            <a:off x="4358325" y="3863325"/>
            <a:ext cx="4269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30"/>
          <p:cNvCxnSpPr>
            <a:stCxn id="270" idx="1"/>
            <a:endCxn id="264" idx="0"/>
          </p:cNvCxnSpPr>
          <p:nvPr/>
        </p:nvCxnSpPr>
        <p:spPr>
          <a:xfrm flipH="1">
            <a:off x="1944288" y="1594600"/>
            <a:ext cx="1959000" cy="6474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5" name="Google Shape;275;p30"/>
          <p:cNvCxnSpPr>
            <a:stCxn id="270" idx="3"/>
            <a:endCxn id="267" idx="0"/>
          </p:cNvCxnSpPr>
          <p:nvPr/>
        </p:nvCxnSpPr>
        <p:spPr>
          <a:xfrm>
            <a:off x="5240688" y="1594600"/>
            <a:ext cx="1959000" cy="6474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30"/>
          <p:cNvCxnSpPr>
            <a:stCxn id="264" idx="2"/>
            <a:endCxn id="262" idx="0"/>
          </p:cNvCxnSpPr>
          <p:nvPr/>
        </p:nvCxnSpPr>
        <p:spPr>
          <a:xfrm rot="5400000">
            <a:off x="1338225" y="2536800"/>
            <a:ext cx="393600" cy="8184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30"/>
          <p:cNvCxnSpPr>
            <a:stCxn id="264" idx="2"/>
            <a:endCxn id="263" idx="0"/>
          </p:cNvCxnSpPr>
          <p:nvPr/>
        </p:nvCxnSpPr>
        <p:spPr>
          <a:xfrm flipH="1" rot="-5400000">
            <a:off x="2156625" y="2536800"/>
            <a:ext cx="393600" cy="8184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0"/>
          <p:cNvCxnSpPr>
            <a:stCxn id="267" idx="2"/>
            <a:endCxn id="265" idx="0"/>
          </p:cNvCxnSpPr>
          <p:nvPr/>
        </p:nvCxnSpPr>
        <p:spPr>
          <a:xfrm rot="5400000">
            <a:off x="6593750" y="2536800"/>
            <a:ext cx="393600" cy="8184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0"/>
          <p:cNvCxnSpPr>
            <a:stCxn id="267" idx="2"/>
            <a:endCxn id="266" idx="0"/>
          </p:cNvCxnSpPr>
          <p:nvPr/>
        </p:nvCxnSpPr>
        <p:spPr>
          <a:xfrm flipH="1" rot="-5400000">
            <a:off x="7412150" y="2536800"/>
            <a:ext cx="393600" cy="8184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0"/>
          <p:cNvSpPr/>
          <p:nvPr/>
        </p:nvSpPr>
        <p:spPr>
          <a:xfrm>
            <a:off x="1560375" y="1210762"/>
            <a:ext cx="767700" cy="7677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6815925" y="1210762"/>
            <a:ext cx="767700" cy="7677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p30"/>
          <p:cNvGrpSpPr/>
          <p:nvPr/>
        </p:nvGrpSpPr>
        <p:grpSpPr>
          <a:xfrm>
            <a:off x="7014338" y="1428147"/>
            <a:ext cx="370674" cy="358690"/>
            <a:chOff x="4533534" y="2551957"/>
            <a:chExt cx="370674" cy="358690"/>
          </a:xfrm>
        </p:grpSpPr>
        <p:sp>
          <p:nvSpPr>
            <p:cNvPr id="283" name="Google Shape;283;p30"/>
            <p:cNvSpPr/>
            <p:nvPr/>
          </p:nvSpPr>
          <p:spPr>
            <a:xfrm>
              <a:off x="4775323" y="2780757"/>
              <a:ext cx="63944" cy="63944"/>
            </a:xfrm>
            <a:custGeom>
              <a:rect b="b" l="l" r="r" t="t"/>
              <a:pathLst>
                <a:path extrusionOk="0" h="284" w="284">
                  <a:moveTo>
                    <a:pt x="142" y="0"/>
                  </a:moveTo>
                  <a:lnTo>
                    <a:pt x="142" y="0"/>
                  </a:lnTo>
                  <a:cubicBezTo>
                    <a:pt x="167" y="1"/>
                    <a:pt x="192" y="7"/>
                    <a:pt x="212" y="19"/>
                  </a:cubicBezTo>
                  <a:cubicBezTo>
                    <a:pt x="234" y="32"/>
                    <a:pt x="252" y="50"/>
                    <a:pt x="264" y="71"/>
                  </a:cubicBezTo>
                  <a:cubicBezTo>
                    <a:pt x="277" y="93"/>
                    <a:pt x="283" y="117"/>
                    <a:pt x="283" y="142"/>
                  </a:cubicBezTo>
                  <a:cubicBezTo>
                    <a:pt x="283" y="167"/>
                    <a:pt x="277" y="192"/>
                    <a:pt x="264" y="213"/>
                  </a:cubicBezTo>
                  <a:cubicBezTo>
                    <a:pt x="252" y="235"/>
                    <a:pt x="234" y="252"/>
                    <a:pt x="212" y="264"/>
                  </a:cubicBezTo>
                  <a:cubicBezTo>
                    <a:pt x="191" y="277"/>
                    <a:pt x="166" y="283"/>
                    <a:pt x="141" y="283"/>
                  </a:cubicBezTo>
                  <a:cubicBezTo>
                    <a:pt x="116" y="283"/>
                    <a:pt x="93" y="277"/>
                    <a:pt x="71" y="264"/>
                  </a:cubicBezTo>
                  <a:cubicBezTo>
                    <a:pt x="50" y="252"/>
                    <a:pt x="32" y="235"/>
                    <a:pt x="19" y="213"/>
                  </a:cubicBezTo>
                  <a:cubicBezTo>
                    <a:pt x="7" y="192"/>
                    <a:pt x="0" y="167"/>
                    <a:pt x="0" y="142"/>
                  </a:cubicBezTo>
                  <a:cubicBezTo>
                    <a:pt x="0" y="141"/>
                    <a:pt x="0" y="141"/>
                    <a:pt x="0" y="140"/>
                  </a:cubicBezTo>
                  <a:lnTo>
                    <a:pt x="0" y="140"/>
                  </a:lnTo>
                  <a:cubicBezTo>
                    <a:pt x="0" y="116"/>
                    <a:pt x="7" y="92"/>
                    <a:pt x="19" y="71"/>
                  </a:cubicBezTo>
                  <a:cubicBezTo>
                    <a:pt x="31" y="50"/>
                    <a:pt x="49" y="32"/>
                    <a:pt x="70" y="19"/>
                  </a:cubicBezTo>
                  <a:cubicBezTo>
                    <a:pt x="92" y="7"/>
                    <a:pt x="116" y="0"/>
                    <a:pt x="141" y="0"/>
                  </a:cubicBezTo>
                  <a:cubicBezTo>
                    <a:pt x="142" y="0"/>
                    <a:pt x="142" y="0"/>
                    <a:pt x="142" y="0"/>
                  </a:cubicBezTo>
                  <a:close/>
                  <a:moveTo>
                    <a:pt x="142" y="0"/>
                  </a:moveTo>
                  <a:lnTo>
                    <a:pt x="1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750345" y="2639880"/>
              <a:ext cx="63944" cy="63944"/>
            </a:xfrm>
            <a:custGeom>
              <a:rect b="b" l="l" r="r" t="t"/>
              <a:pathLst>
                <a:path extrusionOk="0" h="284" w="283">
                  <a:moveTo>
                    <a:pt x="142" y="0"/>
                  </a:moveTo>
                  <a:lnTo>
                    <a:pt x="142" y="0"/>
                  </a:lnTo>
                  <a:cubicBezTo>
                    <a:pt x="167" y="1"/>
                    <a:pt x="192" y="6"/>
                    <a:pt x="212" y="19"/>
                  </a:cubicBezTo>
                  <a:cubicBezTo>
                    <a:pt x="234" y="31"/>
                    <a:pt x="252" y="49"/>
                    <a:pt x="264" y="71"/>
                  </a:cubicBezTo>
                  <a:cubicBezTo>
                    <a:pt x="277" y="92"/>
                    <a:pt x="282" y="117"/>
                    <a:pt x="282" y="142"/>
                  </a:cubicBezTo>
                  <a:cubicBezTo>
                    <a:pt x="282" y="166"/>
                    <a:pt x="277" y="190"/>
                    <a:pt x="264" y="212"/>
                  </a:cubicBezTo>
                  <a:cubicBezTo>
                    <a:pt x="252" y="233"/>
                    <a:pt x="234" y="251"/>
                    <a:pt x="212" y="264"/>
                  </a:cubicBezTo>
                  <a:cubicBezTo>
                    <a:pt x="191" y="276"/>
                    <a:pt x="166" y="283"/>
                    <a:pt x="141" y="283"/>
                  </a:cubicBezTo>
                  <a:cubicBezTo>
                    <a:pt x="116" y="283"/>
                    <a:pt x="93" y="276"/>
                    <a:pt x="71" y="264"/>
                  </a:cubicBezTo>
                  <a:cubicBezTo>
                    <a:pt x="50" y="251"/>
                    <a:pt x="32" y="233"/>
                    <a:pt x="19" y="212"/>
                  </a:cubicBezTo>
                  <a:cubicBezTo>
                    <a:pt x="7" y="190"/>
                    <a:pt x="0" y="166"/>
                    <a:pt x="0" y="142"/>
                  </a:cubicBezTo>
                  <a:cubicBezTo>
                    <a:pt x="0" y="141"/>
                    <a:pt x="0" y="141"/>
                    <a:pt x="0" y="140"/>
                  </a:cubicBezTo>
                  <a:lnTo>
                    <a:pt x="0" y="140"/>
                  </a:lnTo>
                  <a:cubicBezTo>
                    <a:pt x="0" y="116"/>
                    <a:pt x="8" y="92"/>
                    <a:pt x="19" y="71"/>
                  </a:cubicBezTo>
                  <a:cubicBezTo>
                    <a:pt x="32" y="49"/>
                    <a:pt x="49" y="31"/>
                    <a:pt x="70" y="19"/>
                  </a:cubicBezTo>
                  <a:cubicBezTo>
                    <a:pt x="92" y="6"/>
                    <a:pt x="116" y="0"/>
                    <a:pt x="141" y="0"/>
                  </a:cubicBezTo>
                  <a:lnTo>
                    <a:pt x="142" y="0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820284" y="2715813"/>
              <a:ext cx="32971" cy="31972"/>
            </a:xfrm>
            <a:custGeom>
              <a:rect b="b" l="l" r="r" t="t"/>
              <a:pathLst>
                <a:path extrusionOk="0" h="143" w="145">
                  <a:moveTo>
                    <a:pt x="73" y="0"/>
                  </a:moveTo>
                  <a:lnTo>
                    <a:pt x="73" y="0"/>
                  </a:lnTo>
                  <a:cubicBezTo>
                    <a:pt x="85" y="0"/>
                    <a:pt x="98" y="2"/>
                    <a:pt x="108" y="9"/>
                  </a:cubicBezTo>
                  <a:cubicBezTo>
                    <a:pt x="120" y="15"/>
                    <a:pt x="128" y="25"/>
                    <a:pt x="134" y="36"/>
                  </a:cubicBezTo>
                  <a:cubicBezTo>
                    <a:pt x="140" y="47"/>
                    <a:pt x="144" y="59"/>
                    <a:pt x="144" y="71"/>
                  </a:cubicBezTo>
                  <a:cubicBezTo>
                    <a:pt x="144" y="84"/>
                    <a:pt x="140" y="97"/>
                    <a:pt x="134" y="107"/>
                  </a:cubicBezTo>
                  <a:cubicBezTo>
                    <a:pt x="128" y="118"/>
                    <a:pt x="119" y="127"/>
                    <a:pt x="108" y="133"/>
                  </a:cubicBezTo>
                  <a:cubicBezTo>
                    <a:pt x="97" y="140"/>
                    <a:pt x="85" y="142"/>
                    <a:pt x="72" y="142"/>
                  </a:cubicBezTo>
                  <a:cubicBezTo>
                    <a:pt x="59" y="142"/>
                    <a:pt x="47" y="140"/>
                    <a:pt x="36" y="133"/>
                  </a:cubicBezTo>
                  <a:cubicBezTo>
                    <a:pt x="25" y="127"/>
                    <a:pt x="16" y="118"/>
                    <a:pt x="10" y="107"/>
                  </a:cubicBezTo>
                  <a:cubicBezTo>
                    <a:pt x="4" y="97"/>
                    <a:pt x="0" y="83"/>
                    <a:pt x="0" y="71"/>
                  </a:cubicBezTo>
                  <a:cubicBezTo>
                    <a:pt x="0" y="70"/>
                    <a:pt x="0" y="70"/>
                    <a:pt x="0" y="70"/>
                  </a:cubicBezTo>
                  <a:lnTo>
                    <a:pt x="0" y="70"/>
                  </a:lnTo>
                  <a:cubicBezTo>
                    <a:pt x="0" y="58"/>
                    <a:pt x="5" y="46"/>
                    <a:pt x="10" y="36"/>
                  </a:cubicBezTo>
                  <a:cubicBezTo>
                    <a:pt x="17" y="25"/>
                    <a:pt x="25" y="15"/>
                    <a:pt x="36" y="9"/>
                  </a:cubicBezTo>
                  <a:cubicBezTo>
                    <a:pt x="47" y="2"/>
                    <a:pt x="59" y="0"/>
                    <a:pt x="72" y="0"/>
                  </a:cubicBezTo>
                  <a:lnTo>
                    <a:pt x="73" y="0"/>
                  </a:lnTo>
                  <a:close/>
                  <a:moveTo>
                    <a:pt x="73" y="0"/>
                  </a:moveTo>
                  <a:lnTo>
                    <a:pt x="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4571501" y="2747786"/>
              <a:ext cx="75933" cy="124890"/>
            </a:xfrm>
            <a:custGeom>
              <a:rect b="b" l="l" r="r" t="t"/>
              <a:pathLst>
                <a:path extrusionOk="0" h="552" w="336">
                  <a:moveTo>
                    <a:pt x="165" y="550"/>
                  </a:moveTo>
                  <a:lnTo>
                    <a:pt x="165" y="550"/>
                  </a:lnTo>
                  <a:cubicBezTo>
                    <a:pt x="136" y="550"/>
                    <a:pt x="109" y="543"/>
                    <a:pt x="83" y="528"/>
                  </a:cubicBezTo>
                  <a:cubicBezTo>
                    <a:pt x="59" y="514"/>
                    <a:pt x="38" y="493"/>
                    <a:pt x="23" y="467"/>
                  </a:cubicBezTo>
                  <a:cubicBezTo>
                    <a:pt x="9" y="442"/>
                    <a:pt x="0" y="413"/>
                    <a:pt x="0" y="384"/>
                  </a:cubicBezTo>
                  <a:lnTo>
                    <a:pt x="0" y="383"/>
                  </a:lnTo>
                  <a:lnTo>
                    <a:pt x="3" y="164"/>
                  </a:lnTo>
                  <a:lnTo>
                    <a:pt x="3" y="164"/>
                  </a:lnTo>
                  <a:cubicBezTo>
                    <a:pt x="3" y="135"/>
                    <a:pt x="12" y="108"/>
                    <a:pt x="25" y="83"/>
                  </a:cubicBezTo>
                  <a:cubicBezTo>
                    <a:pt x="41" y="58"/>
                    <a:pt x="61" y="37"/>
                    <a:pt x="86" y="22"/>
                  </a:cubicBezTo>
                  <a:cubicBezTo>
                    <a:pt x="112" y="8"/>
                    <a:pt x="140" y="0"/>
                    <a:pt x="169" y="0"/>
                  </a:cubicBezTo>
                  <a:cubicBezTo>
                    <a:pt x="198" y="0"/>
                    <a:pt x="227" y="8"/>
                    <a:pt x="252" y="22"/>
                  </a:cubicBezTo>
                  <a:cubicBezTo>
                    <a:pt x="277" y="37"/>
                    <a:pt x="299" y="58"/>
                    <a:pt x="313" y="83"/>
                  </a:cubicBezTo>
                  <a:cubicBezTo>
                    <a:pt x="328" y="109"/>
                    <a:pt x="335" y="137"/>
                    <a:pt x="335" y="166"/>
                  </a:cubicBezTo>
                  <a:cubicBezTo>
                    <a:pt x="335" y="166"/>
                    <a:pt x="335" y="167"/>
                    <a:pt x="335" y="168"/>
                  </a:cubicBezTo>
                  <a:lnTo>
                    <a:pt x="333" y="386"/>
                  </a:lnTo>
                  <a:lnTo>
                    <a:pt x="333" y="386"/>
                  </a:lnTo>
                  <a:cubicBezTo>
                    <a:pt x="332" y="415"/>
                    <a:pt x="325" y="443"/>
                    <a:pt x="310" y="467"/>
                  </a:cubicBezTo>
                  <a:cubicBezTo>
                    <a:pt x="296" y="493"/>
                    <a:pt x="276" y="514"/>
                    <a:pt x="250" y="528"/>
                  </a:cubicBezTo>
                  <a:cubicBezTo>
                    <a:pt x="225" y="543"/>
                    <a:pt x="196" y="551"/>
                    <a:pt x="167" y="551"/>
                  </a:cubicBezTo>
                  <a:cubicBezTo>
                    <a:pt x="166" y="551"/>
                    <a:pt x="165" y="551"/>
                    <a:pt x="165" y="551"/>
                  </a:cubicBezTo>
                  <a:lnTo>
                    <a:pt x="165" y="550"/>
                  </a:lnTo>
                  <a:close/>
                  <a:moveTo>
                    <a:pt x="165" y="550"/>
                  </a:moveTo>
                  <a:lnTo>
                    <a:pt x="165" y="5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689398" y="2576935"/>
              <a:ext cx="214810" cy="333711"/>
            </a:xfrm>
            <a:custGeom>
              <a:rect b="b" l="l" r="r" t="t"/>
              <a:pathLst>
                <a:path extrusionOk="0" h="1475" w="948">
                  <a:moveTo>
                    <a:pt x="915" y="768"/>
                  </a:moveTo>
                  <a:lnTo>
                    <a:pt x="915" y="768"/>
                  </a:lnTo>
                  <a:lnTo>
                    <a:pt x="915" y="768"/>
                  </a:lnTo>
                  <a:cubicBezTo>
                    <a:pt x="920" y="768"/>
                    <a:pt x="926" y="767"/>
                    <a:pt x="931" y="764"/>
                  </a:cubicBezTo>
                  <a:cubicBezTo>
                    <a:pt x="936" y="761"/>
                    <a:pt x="940" y="758"/>
                    <a:pt x="942" y="752"/>
                  </a:cubicBezTo>
                  <a:cubicBezTo>
                    <a:pt x="945" y="747"/>
                    <a:pt x="947" y="742"/>
                    <a:pt x="947" y="736"/>
                  </a:cubicBezTo>
                  <a:cubicBezTo>
                    <a:pt x="947" y="731"/>
                    <a:pt x="945" y="725"/>
                    <a:pt x="942" y="720"/>
                  </a:cubicBezTo>
                  <a:cubicBezTo>
                    <a:pt x="940" y="716"/>
                    <a:pt x="936" y="712"/>
                    <a:pt x="931" y="709"/>
                  </a:cubicBezTo>
                  <a:cubicBezTo>
                    <a:pt x="926" y="707"/>
                    <a:pt x="920" y="704"/>
                    <a:pt x="915" y="704"/>
                  </a:cubicBezTo>
                  <a:lnTo>
                    <a:pt x="915" y="704"/>
                  </a:lnTo>
                  <a:lnTo>
                    <a:pt x="873" y="704"/>
                  </a:lnTo>
                  <a:lnTo>
                    <a:pt x="873" y="479"/>
                  </a:lnTo>
                  <a:lnTo>
                    <a:pt x="920" y="454"/>
                  </a:lnTo>
                  <a:lnTo>
                    <a:pt x="920" y="454"/>
                  </a:lnTo>
                  <a:cubicBezTo>
                    <a:pt x="920" y="453"/>
                    <a:pt x="920" y="453"/>
                    <a:pt x="921" y="453"/>
                  </a:cubicBezTo>
                  <a:cubicBezTo>
                    <a:pt x="926" y="450"/>
                    <a:pt x="930" y="446"/>
                    <a:pt x="932" y="441"/>
                  </a:cubicBezTo>
                  <a:cubicBezTo>
                    <a:pt x="935" y="436"/>
                    <a:pt x="937" y="430"/>
                    <a:pt x="937" y="425"/>
                  </a:cubicBezTo>
                  <a:cubicBezTo>
                    <a:pt x="937" y="419"/>
                    <a:pt x="935" y="414"/>
                    <a:pt x="932" y="409"/>
                  </a:cubicBezTo>
                  <a:cubicBezTo>
                    <a:pt x="930" y="404"/>
                    <a:pt x="926" y="400"/>
                    <a:pt x="921" y="398"/>
                  </a:cubicBezTo>
                  <a:cubicBezTo>
                    <a:pt x="916" y="395"/>
                    <a:pt x="910" y="393"/>
                    <a:pt x="905" y="393"/>
                  </a:cubicBezTo>
                  <a:cubicBezTo>
                    <a:pt x="899" y="393"/>
                    <a:pt x="894" y="395"/>
                    <a:pt x="889" y="397"/>
                  </a:cubicBezTo>
                  <a:lnTo>
                    <a:pt x="869" y="408"/>
                  </a:lnTo>
                  <a:lnTo>
                    <a:pt x="869" y="408"/>
                  </a:lnTo>
                  <a:cubicBezTo>
                    <a:pt x="862" y="358"/>
                    <a:pt x="846" y="308"/>
                    <a:pt x="820" y="264"/>
                  </a:cubicBezTo>
                  <a:cubicBezTo>
                    <a:pt x="807" y="239"/>
                    <a:pt x="789" y="217"/>
                    <a:pt x="770" y="197"/>
                  </a:cubicBezTo>
                  <a:lnTo>
                    <a:pt x="798" y="159"/>
                  </a:lnTo>
                  <a:lnTo>
                    <a:pt x="798" y="159"/>
                  </a:lnTo>
                  <a:cubicBezTo>
                    <a:pt x="799" y="158"/>
                    <a:pt x="800" y="156"/>
                    <a:pt x="800" y="156"/>
                  </a:cubicBezTo>
                  <a:cubicBezTo>
                    <a:pt x="803" y="150"/>
                    <a:pt x="804" y="146"/>
                    <a:pt x="804" y="140"/>
                  </a:cubicBezTo>
                  <a:cubicBezTo>
                    <a:pt x="804" y="134"/>
                    <a:pt x="803" y="129"/>
                    <a:pt x="800" y="124"/>
                  </a:cubicBezTo>
                  <a:cubicBezTo>
                    <a:pt x="797" y="119"/>
                    <a:pt x="793" y="114"/>
                    <a:pt x="788" y="112"/>
                  </a:cubicBezTo>
                  <a:cubicBezTo>
                    <a:pt x="784" y="109"/>
                    <a:pt x="778" y="108"/>
                    <a:pt x="772" y="108"/>
                  </a:cubicBezTo>
                  <a:cubicBezTo>
                    <a:pt x="767" y="108"/>
                    <a:pt x="761" y="109"/>
                    <a:pt x="756" y="112"/>
                  </a:cubicBezTo>
                  <a:cubicBezTo>
                    <a:pt x="753" y="113"/>
                    <a:pt x="750" y="117"/>
                    <a:pt x="747" y="121"/>
                  </a:cubicBezTo>
                  <a:lnTo>
                    <a:pt x="724" y="152"/>
                  </a:lnTo>
                  <a:lnTo>
                    <a:pt x="724" y="152"/>
                  </a:lnTo>
                  <a:cubicBezTo>
                    <a:pt x="708" y="139"/>
                    <a:pt x="692" y="127"/>
                    <a:pt x="673" y="117"/>
                  </a:cubicBezTo>
                  <a:cubicBezTo>
                    <a:pt x="622" y="87"/>
                    <a:pt x="564" y="70"/>
                    <a:pt x="505" y="65"/>
                  </a:cubicBezTo>
                  <a:lnTo>
                    <a:pt x="505" y="32"/>
                  </a:lnTo>
                  <a:lnTo>
                    <a:pt x="505" y="32"/>
                  </a:lnTo>
                  <a:lnTo>
                    <a:pt x="505" y="32"/>
                  </a:lnTo>
                  <a:cubicBezTo>
                    <a:pt x="505" y="27"/>
                    <a:pt x="504" y="21"/>
                    <a:pt x="501" y="16"/>
                  </a:cubicBezTo>
                  <a:cubicBezTo>
                    <a:pt x="498" y="11"/>
                    <a:pt x="494" y="6"/>
                    <a:pt x="489" y="4"/>
                  </a:cubicBezTo>
                  <a:cubicBezTo>
                    <a:pt x="485" y="1"/>
                    <a:pt x="479" y="0"/>
                    <a:pt x="473" y="0"/>
                  </a:cubicBezTo>
                  <a:cubicBezTo>
                    <a:pt x="468" y="0"/>
                    <a:pt x="462" y="1"/>
                    <a:pt x="457" y="4"/>
                  </a:cubicBezTo>
                  <a:cubicBezTo>
                    <a:pt x="453" y="6"/>
                    <a:pt x="449" y="11"/>
                    <a:pt x="446" y="16"/>
                  </a:cubicBezTo>
                  <a:cubicBezTo>
                    <a:pt x="443" y="21"/>
                    <a:pt x="441" y="27"/>
                    <a:pt x="441" y="32"/>
                  </a:cubicBezTo>
                  <a:lnTo>
                    <a:pt x="441" y="32"/>
                  </a:lnTo>
                  <a:lnTo>
                    <a:pt x="441" y="65"/>
                  </a:lnTo>
                  <a:lnTo>
                    <a:pt x="441" y="65"/>
                  </a:lnTo>
                  <a:cubicBezTo>
                    <a:pt x="383" y="70"/>
                    <a:pt x="325" y="87"/>
                    <a:pt x="274" y="117"/>
                  </a:cubicBezTo>
                  <a:cubicBezTo>
                    <a:pt x="256" y="127"/>
                    <a:pt x="239" y="139"/>
                    <a:pt x="223" y="152"/>
                  </a:cubicBezTo>
                  <a:lnTo>
                    <a:pt x="200" y="121"/>
                  </a:lnTo>
                  <a:lnTo>
                    <a:pt x="200" y="121"/>
                  </a:lnTo>
                  <a:cubicBezTo>
                    <a:pt x="197" y="117"/>
                    <a:pt x="195" y="113"/>
                    <a:pt x="190" y="111"/>
                  </a:cubicBezTo>
                  <a:cubicBezTo>
                    <a:pt x="186" y="108"/>
                    <a:pt x="180" y="107"/>
                    <a:pt x="174" y="107"/>
                  </a:cubicBezTo>
                  <a:cubicBezTo>
                    <a:pt x="169" y="107"/>
                    <a:pt x="163" y="108"/>
                    <a:pt x="158" y="111"/>
                  </a:cubicBezTo>
                  <a:cubicBezTo>
                    <a:pt x="153" y="113"/>
                    <a:pt x="149" y="118"/>
                    <a:pt x="146" y="123"/>
                  </a:cubicBezTo>
                  <a:cubicBezTo>
                    <a:pt x="143" y="128"/>
                    <a:pt x="142" y="133"/>
                    <a:pt x="142" y="139"/>
                  </a:cubicBezTo>
                  <a:cubicBezTo>
                    <a:pt x="142" y="144"/>
                    <a:pt x="143" y="150"/>
                    <a:pt x="146" y="155"/>
                  </a:cubicBezTo>
                  <a:cubicBezTo>
                    <a:pt x="147" y="156"/>
                    <a:pt x="148" y="157"/>
                    <a:pt x="148" y="159"/>
                  </a:cubicBezTo>
                  <a:lnTo>
                    <a:pt x="177" y="197"/>
                  </a:lnTo>
                  <a:lnTo>
                    <a:pt x="177" y="197"/>
                  </a:lnTo>
                  <a:cubicBezTo>
                    <a:pt x="158" y="217"/>
                    <a:pt x="141" y="239"/>
                    <a:pt x="127" y="264"/>
                  </a:cubicBezTo>
                  <a:cubicBezTo>
                    <a:pt x="102" y="308"/>
                    <a:pt x="85" y="358"/>
                    <a:pt x="78" y="408"/>
                  </a:cubicBezTo>
                  <a:lnTo>
                    <a:pt x="57" y="397"/>
                  </a:lnTo>
                  <a:lnTo>
                    <a:pt x="57" y="397"/>
                  </a:lnTo>
                  <a:cubicBezTo>
                    <a:pt x="53" y="395"/>
                    <a:pt x="48" y="394"/>
                    <a:pt x="43" y="394"/>
                  </a:cubicBezTo>
                  <a:cubicBezTo>
                    <a:pt x="37" y="394"/>
                    <a:pt x="32" y="395"/>
                    <a:pt x="27" y="398"/>
                  </a:cubicBezTo>
                  <a:cubicBezTo>
                    <a:pt x="22" y="401"/>
                    <a:pt x="18" y="405"/>
                    <a:pt x="15" y="410"/>
                  </a:cubicBezTo>
                  <a:cubicBezTo>
                    <a:pt x="12" y="415"/>
                    <a:pt x="11" y="420"/>
                    <a:pt x="11" y="426"/>
                  </a:cubicBezTo>
                  <a:cubicBezTo>
                    <a:pt x="11" y="431"/>
                    <a:pt x="12" y="437"/>
                    <a:pt x="15" y="442"/>
                  </a:cubicBezTo>
                  <a:cubicBezTo>
                    <a:pt x="18" y="447"/>
                    <a:pt x="22" y="451"/>
                    <a:pt x="27" y="453"/>
                  </a:cubicBezTo>
                  <a:lnTo>
                    <a:pt x="27" y="454"/>
                  </a:lnTo>
                  <a:lnTo>
                    <a:pt x="74" y="479"/>
                  </a:lnTo>
                  <a:lnTo>
                    <a:pt x="74" y="704"/>
                  </a:lnTo>
                  <a:lnTo>
                    <a:pt x="32" y="704"/>
                  </a:lnTo>
                  <a:lnTo>
                    <a:pt x="32" y="704"/>
                  </a:lnTo>
                  <a:lnTo>
                    <a:pt x="32" y="704"/>
                  </a:lnTo>
                  <a:cubicBezTo>
                    <a:pt x="27" y="704"/>
                    <a:pt x="21" y="707"/>
                    <a:pt x="16" y="709"/>
                  </a:cubicBezTo>
                  <a:cubicBezTo>
                    <a:pt x="11" y="712"/>
                    <a:pt x="7" y="715"/>
                    <a:pt x="4" y="720"/>
                  </a:cubicBezTo>
                  <a:cubicBezTo>
                    <a:pt x="2" y="726"/>
                    <a:pt x="0" y="731"/>
                    <a:pt x="0" y="736"/>
                  </a:cubicBezTo>
                  <a:cubicBezTo>
                    <a:pt x="0" y="742"/>
                    <a:pt x="2" y="747"/>
                    <a:pt x="4" y="752"/>
                  </a:cubicBezTo>
                  <a:cubicBezTo>
                    <a:pt x="7" y="758"/>
                    <a:pt x="11" y="761"/>
                    <a:pt x="16" y="764"/>
                  </a:cubicBezTo>
                  <a:cubicBezTo>
                    <a:pt x="21" y="767"/>
                    <a:pt x="27" y="768"/>
                    <a:pt x="32" y="768"/>
                  </a:cubicBezTo>
                  <a:lnTo>
                    <a:pt x="32" y="768"/>
                  </a:lnTo>
                  <a:lnTo>
                    <a:pt x="74" y="768"/>
                  </a:lnTo>
                  <a:lnTo>
                    <a:pt x="74" y="995"/>
                  </a:lnTo>
                  <a:lnTo>
                    <a:pt x="27" y="1021"/>
                  </a:lnTo>
                  <a:lnTo>
                    <a:pt x="27" y="1021"/>
                  </a:lnTo>
                  <a:lnTo>
                    <a:pt x="27" y="1021"/>
                  </a:lnTo>
                  <a:cubicBezTo>
                    <a:pt x="22" y="1023"/>
                    <a:pt x="18" y="1028"/>
                    <a:pt x="15" y="1032"/>
                  </a:cubicBezTo>
                  <a:cubicBezTo>
                    <a:pt x="12" y="1037"/>
                    <a:pt x="11" y="1043"/>
                    <a:pt x="11" y="1048"/>
                  </a:cubicBezTo>
                  <a:cubicBezTo>
                    <a:pt x="11" y="1054"/>
                    <a:pt x="12" y="1060"/>
                    <a:pt x="15" y="1064"/>
                  </a:cubicBezTo>
                  <a:cubicBezTo>
                    <a:pt x="18" y="1069"/>
                    <a:pt x="22" y="1073"/>
                    <a:pt x="27" y="1076"/>
                  </a:cubicBezTo>
                  <a:cubicBezTo>
                    <a:pt x="32" y="1079"/>
                    <a:pt x="37" y="1080"/>
                    <a:pt x="43" y="1080"/>
                  </a:cubicBezTo>
                  <a:cubicBezTo>
                    <a:pt x="48" y="1080"/>
                    <a:pt x="53" y="1079"/>
                    <a:pt x="57" y="1077"/>
                  </a:cubicBezTo>
                  <a:lnTo>
                    <a:pt x="79" y="1065"/>
                  </a:lnTo>
                  <a:lnTo>
                    <a:pt x="79" y="1065"/>
                  </a:lnTo>
                  <a:cubicBezTo>
                    <a:pt x="87" y="1113"/>
                    <a:pt x="103" y="1160"/>
                    <a:pt x="127" y="1201"/>
                  </a:cubicBezTo>
                  <a:cubicBezTo>
                    <a:pt x="142" y="1227"/>
                    <a:pt x="160" y="1251"/>
                    <a:pt x="180" y="1273"/>
                  </a:cubicBezTo>
                  <a:lnTo>
                    <a:pt x="148" y="1316"/>
                  </a:lnTo>
                  <a:lnTo>
                    <a:pt x="148" y="1316"/>
                  </a:lnTo>
                  <a:cubicBezTo>
                    <a:pt x="147" y="1317"/>
                    <a:pt x="147" y="1318"/>
                    <a:pt x="146" y="1319"/>
                  </a:cubicBezTo>
                  <a:cubicBezTo>
                    <a:pt x="143" y="1324"/>
                    <a:pt x="142" y="1330"/>
                    <a:pt x="142" y="1335"/>
                  </a:cubicBezTo>
                  <a:cubicBezTo>
                    <a:pt x="142" y="1341"/>
                    <a:pt x="143" y="1346"/>
                    <a:pt x="146" y="1351"/>
                  </a:cubicBezTo>
                  <a:cubicBezTo>
                    <a:pt x="149" y="1356"/>
                    <a:pt x="154" y="1360"/>
                    <a:pt x="158" y="1363"/>
                  </a:cubicBezTo>
                  <a:cubicBezTo>
                    <a:pt x="163" y="1366"/>
                    <a:pt x="169" y="1367"/>
                    <a:pt x="174" y="1367"/>
                  </a:cubicBezTo>
                  <a:cubicBezTo>
                    <a:pt x="180" y="1367"/>
                    <a:pt x="185" y="1366"/>
                    <a:pt x="190" y="1363"/>
                  </a:cubicBezTo>
                  <a:cubicBezTo>
                    <a:pt x="194" y="1361"/>
                    <a:pt x="197" y="1357"/>
                    <a:pt x="200" y="1354"/>
                  </a:cubicBezTo>
                  <a:lnTo>
                    <a:pt x="227" y="1316"/>
                  </a:lnTo>
                  <a:lnTo>
                    <a:pt x="227" y="1316"/>
                  </a:lnTo>
                  <a:cubicBezTo>
                    <a:pt x="242" y="1328"/>
                    <a:pt x="259" y="1339"/>
                    <a:pt x="274" y="1348"/>
                  </a:cubicBezTo>
                  <a:cubicBezTo>
                    <a:pt x="326" y="1378"/>
                    <a:pt x="382" y="1395"/>
                    <a:pt x="441" y="1400"/>
                  </a:cubicBezTo>
                  <a:lnTo>
                    <a:pt x="441" y="1442"/>
                  </a:lnTo>
                  <a:lnTo>
                    <a:pt x="441" y="1442"/>
                  </a:lnTo>
                  <a:lnTo>
                    <a:pt x="441" y="1442"/>
                  </a:lnTo>
                  <a:cubicBezTo>
                    <a:pt x="441" y="1448"/>
                    <a:pt x="444" y="1453"/>
                    <a:pt x="446" y="1458"/>
                  </a:cubicBezTo>
                  <a:cubicBezTo>
                    <a:pt x="449" y="1463"/>
                    <a:pt x="452" y="1468"/>
                    <a:pt x="457" y="1470"/>
                  </a:cubicBezTo>
                  <a:cubicBezTo>
                    <a:pt x="462" y="1473"/>
                    <a:pt x="468" y="1474"/>
                    <a:pt x="473" y="1474"/>
                  </a:cubicBezTo>
                  <a:cubicBezTo>
                    <a:pt x="479" y="1474"/>
                    <a:pt x="484" y="1473"/>
                    <a:pt x="489" y="1470"/>
                  </a:cubicBezTo>
                  <a:cubicBezTo>
                    <a:pt x="494" y="1468"/>
                    <a:pt x="498" y="1463"/>
                    <a:pt x="501" y="1458"/>
                  </a:cubicBezTo>
                  <a:cubicBezTo>
                    <a:pt x="504" y="1453"/>
                    <a:pt x="505" y="1448"/>
                    <a:pt x="505" y="1442"/>
                  </a:cubicBezTo>
                  <a:lnTo>
                    <a:pt x="505" y="1442"/>
                  </a:lnTo>
                  <a:lnTo>
                    <a:pt x="505" y="1400"/>
                  </a:lnTo>
                  <a:lnTo>
                    <a:pt x="505" y="1400"/>
                  </a:lnTo>
                  <a:cubicBezTo>
                    <a:pt x="564" y="1395"/>
                    <a:pt x="621" y="1378"/>
                    <a:pt x="673" y="1348"/>
                  </a:cubicBezTo>
                  <a:cubicBezTo>
                    <a:pt x="689" y="1339"/>
                    <a:pt x="705" y="1328"/>
                    <a:pt x="719" y="1316"/>
                  </a:cubicBezTo>
                  <a:lnTo>
                    <a:pt x="747" y="1354"/>
                  </a:lnTo>
                  <a:lnTo>
                    <a:pt x="747" y="1354"/>
                  </a:lnTo>
                  <a:cubicBezTo>
                    <a:pt x="749" y="1357"/>
                    <a:pt x="753" y="1361"/>
                    <a:pt x="756" y="1362"/>
                  </a:cubicBezTo>
                  <a:cubicBezTo>
                    <a:pt x="761" y="1365"/>
                    <a:pt x="767" y="1366"/>
                    <a:pt x="772" y="1366"/>
                  </a:cubicBezTo>
                  <a:cubicBezTo>
                    <a:pt x="778" y="1366"/>
                    <a:pt x="783" y="1365"/>
                    <a:pt x="788" y="1362"/>
                  </a:cubicBezTo>
                  <a:cubicBezTo>
                    <a:pt x="793" y="1360"/>
                    <a:pt x="797" y="1355"/>
                    <a:pt x="800" y="1350"/>
                  </a:cubicBezTo>
                  <a:cubicBezTo>
                    <a:pt x="803" y="1345"/>
                    <a:pt x="804" y="1340"/>
                    <a:pt x="804" y="1334"/>
                  </a:cubicBezTo>
                  <a:cubicBezTo>
                    <a:pt x="804" y="1328"/>
                    <a:pt x="804" y="1323"/>
                    <a:pt x="800" y="1318"/>
                  </a:cubicBezTo>
                  <a:cubicBezTo>
                    <a:pt x="800" y="1317"/>
                    <a:pt x="799" y="1316"/>
                    <a:pt x="798" y="1316"/>
                  </a:cubicBezTo>
                  <a:lnTo>
                    <a:pt x="767" y="1273"/>
                  </a:lnTo>
                  <a:lnTo>
                    <a:pt x="767" y="1273"/>
                  </a:lnTo>
                  <a:cubicBezTo>
                    <a:pt x="787" y="1251"/>
                    <a:pt x="805" y="1227"/>
                    <a:pt x="819" y="1201"/>
                  </a:cubicBezTo>
                  <a:cubicBezTo>
                    <a:pt x="844" y="1159"/>
                    <a:pt x="860" y="1113"/>
                    <a:pt x="868" y="1065"/>
                  </a:cubicBezTo>
                  <a:lnTo>
                    <a:pt x="889" y="1077"/>
                  </a:lnTo>
                  <a:lnTo>
                    <a:pt x="889" y="1077"/>
                  </a:lnTo>
                  <a:cubicBezTo>
                    <a:pt x="894" y="1079"/>
                    <a:pt x="899" y="1081"/>
                    <a:pt x="905" y="1081"/>
                  </a:cubicBezTo>
                  <a:cubicBezTo>
                    <a:pt x="910" y="1081"/>
                    <a:pt x="917" y="1079"/>
                    <a:pt x="921" y="1076"/>
                  </a:cubicBezTo>
                  <a:cubicBezTo>
                    <a:pt x="926" y="1074"/>
                    <a:pt x="930" y="1070"/>
                    <a:pt x="932" y="1065"/>
                  </a:cubicBezTo>
                  <a:cubicBezTo>
                    <a:pt x="935" y="1060"/>
                    <a:pt x="937" y="1055"/>
                    <a:pt x="937" y="1049"/>
                  </a:cubicBezTo>
                  <a:cubicBezTo>
                    <a:pt x="937" y="1044"/>
                    <a:pt x="935" y="1038"/>
                    <a:pt x="932" y="1033"/>
                  </a:cubicBezTo>
                  <a:cubicBezTo>
                    <a:pt x="930" y="1028"/>
                    <a:pt x="925" y="1024"/>
                    <a:pt x="921" y="1021"/>
                  </a:cubicBezTo>
                  <a:cubicBezTo>
                    <a:pt x="920" y="1021"/>
                    <a:pt x="920" y="1021"/>
                    <a:pt x="920" y="1021"/>
                  </a:cubicBezTo>
                  <a:lnTo>
                    <a:pt x="873" y="995"/>
                  </a:lnTo>
                  <a:lnTo>
                    <a:pt x="873" y="768"/>
                  </a:lnTo>
                  <a:lnTo>
                    <a:pt x="915" y="768"/>
                  </a:lnTo>
                  <a:close/>
                  <a:moveTo>
                    <a:pt x="809" y="1002"/>
                  </a:moveTo>
                  <a:cubicBezTo>
                    <a:pt x="809" y="1187"/>
                    <a:pt x="659" y="1337"/>
                    <a:pt x="473" y="1337"/>
                  </a:cubicBezTo>
                  <a:cubicBezTo>
                    <a:pt x="288" y="1337"/>
                    <a:pt x="138" y="1187"/>
                    <a:pt x="138" y="1002"/>
                  </a:cubicBezTo>
                  <a:lnTo>
                    <a:pt x="138" y="464"/>
                  </a:lnTo>
                  <a:cubicBezTo>
                    <a:pt x="138" y="279"/>
                    <a:pt x="288" y="128"/>
                    <a:pt x="473" y="128"/>
                  </a:cubicBezTo>
                  <a:cubicBezTo>
                    <a:pt x="659" y="128"/>
                    <a:pt x="809" y="279"/>
                    <a:pt x="809" y="464"/>
                  </a:cubicBezTo>
                  <a:lnTo>
                    <a:pt x="809" y="1002"/>
                  </a:lnTo>
                  <a:close/>
                  <a:moveTo>
                    <a:pt x="809" y="1002"/>
                  </a:moveTo>
                  <a:lnTo>
                    <a:pt x="809" y="10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4533534" y="2551957"/>
              <a:ext cx="154863" cy="154867"/>
            </a:xfrm>
            <a:custGeom>
              <a:rect b="b" l="l" r="r" t="t"/>
              <a:pathLst>
                <a:path extrusionOk="0" h="685" w="682">
                  <a:moveTo>
                    <a:pt x="649" y="310"/>
                  </a:moveTo>
                  <a:lnTo>
                    <a:pt x="610" y="310"/>
                  </a:lnTo>
                  <a:lnTo>
                    <a:pt x="610" y="310"/>
                  </a:lnTo>
                  <a:cubicBezTo>
                    <a:pt x="605" y="274"/>
                    <a:pt x="594" y="238"/>
                    <a:pt x="575" y="206"/>
                  </a:cubicBezTo>
                  <a:cubicBezTo>
                    <a:pt x="569" y="195"/>
                    <a:pt x="561" y="184"/>
                    <a:pt x="553" y="174"/>
                  </a:cubicBezTo>
                  <a:lnTo>
                    <a:pt x="581" y="146"/>
                  </a:lnTo>
                  <a:lnTo>
                    <a:pt x="581" y="146"/>
                  </a:lnTo>
                  <a:cubicBezTo>
                    <a:pt x="583" y="144"/>
                    <a:pt x="585" y="141"/>
                    <a:pt x="586" y="140"/>
                  </a:cubicBezTo>
                  <a:cubicBezTo>
                    <a:pt x="589" y="134"/>
                    <a:pt x="590" y="129"/>
                    <a:pt x="590" y="124"/>
                  </a:cubicBezTo>
                  <a:cubicBezTo>
                    <a:pt x="590" y="118"/>
                    <a:pt x="589" y="112"/>
                    <a:pt x="586" y="108"/>
                  </a:cubicBezTo>
                  <a:cubicBezTo>
                    <a:pt x="583" y="103"/>
                    <a:pt x="579" y="99"/>
                    <a:pt x="574" y="96"/>
                  </a:cubicBezTo>
                  <a:cubicBezTo>
                    <a:pt x="569" y="93"/>
                    <a:pt x="564" y="92"/>
                    <a:pt x="558" y="92"/>
                  </a:cubicBezTo>
                  <a:cubicBezTo>
                    <a:pt x="553" y="92"/>
                    <a:pt x="548" y="93"/>
                    <a:pt x="542" y="96"/>
                  </a:cubicBezTo>
                  <a:cubicBezTo>
                    <a:pt x="541" y="97"/>
                    <a:pt x="538" y="99"/>
                    <a:pt x="536" y="101"/>
                  </a:cubicBezTo>
                  <a:lnTo>
                    <a:pt x="508" y="129"/>
                  </a:lnTo>
                  <a:lnTo>
                    <a:pt x="508" y="129"/>
                  </a:lnTo>
                  <a:cubicBezTo>
                    <a:pt x="498" y="120"/>
                    <a:pt x="488" y="112"/>
                    <a:pt x="475" y="106"/>
                  </a:cubicBezTo>
                  <a:cubicBezTo>
                    <a:pt x="444" y="87"/>
                    <a:pt x="408" y="76"/>
                    <a:pt x="372" y="72"/>
                  </a:cubicBezTo>
                  <a:lnTo>
                    <a:pt x="372" y="32"/>
                  </a:lnTo>
                  <a:lnTo>
                    <a:pt x="372" y="32"/>
                  </a:lnTo>
                  <a:cubicBezTo>
                    <a:pt x="372" y="27"/>
                    <a:pt x="372" y="20"/>
                    <a:pt x="368" y="16"/>
                  </a:cubicBezTo>
                  <a:cubicBezTo>
                    <a:pt x="366" y="11"/>
                    <a:pt x="362" y="7"/>
                    <a:pt x="356" y="5"/>
                  </a:cubicBezTo>
                  <a:cubicBezTo>
                    <a:pt x="351" y="2"/>
                    <a:pt x="346" y="0"/>
                    <a:pt x="340" y="0"/>
                  </a:cubicBezTo>
                  <a:cubicBezTo>
                    <a:pt x="334" y="0"/>
                    <a:pt x="330" y="2"/>
                    <a:pt x="324" y="5"/>
                  </a:cubicBezTo>
                  <a:cubicBezTo>
                    <a:pt x="319" y="7"/>
                    <a:pt x="315" y="11"/>
                    <a:pt x="312" y="16"/>
                  </a:cubicBezTo>
                  <a:cubicBezTo>
                    <a:pt x="310" y="20"/>
                    <a:pt x="308" y="27"/>
                    <a:pt x="308" y="32"/>
                  </a:cubicBezTo>
                  <a:lnTo>
                    <a:pt x="308" y="72"/>
                  </a:lnTo>
                  <a:lnTo>
                    <a:pt x="308" y="72"/>
                  </a:lnTo>
                  <a:cubicBezTo>
                    <a:pt x="272" y="76"/>
                    <a:pt x="237" y="87"/>
                    <a:pt x="205" y="106"/>
                  </a:cubicBezTo>
                  <a:cubicBezTo>
                    <a:pt x="193" y="112"/>
                    <a:pt x="183" y="120"/>
                    <a:pt x="172" y="129"/>
                  </a:cubicBezTo>
                  <a:lnTo>
                    <a:pt x="145" y="101"/>
                  </a:lnTo>
                  <a:lnTo>
                    <a:pt x="145" y="101"/>
                  </a:lnTo>
                  <a:cubicBezTo>
                    <a:pt x="143" y="99"/>
                    <a:pt x="141" y="96"/>
                    <a:pt x="139" y="95"/>
                  </a:cubicBezTo>
                  <a:cubicBezTo>
                    <a:pt x="134" y="92"/>
                    <a:pt x="128" y="91"/>
                    <a:pt x="123" y="91"/>
                  </a:cubicBezTo>
                  <a:cubicBezTo>
                    <a:pt x="117" y="91"/>
                    <a:pt x="111" y="92"/>
                    <a:pt x="107" y="95"/>
                  </a:cubicBezTo>
                  <a:cubicBezTo>
                    <a:pt x="102" y="97"/>
                    <a:pt x="98" y="102"/>
                    <a:pt x="95" y="107"/>
                  </a:cubicBezTo>
                  <a:cubicBezTo>
                    <a:pt x="92" y="112"/>
                    <a:pt x="91" y="117"/>
                    <a:pt x="91" y="123"/>
                  </a:cubicBezTo>
                  <a:cubicBezTo>
                    <a:pt x="91" y="128"/>
                    <a:pt x="92" y="133"/>
                    <a:pt x="95" y="139"/>
                  </a:cubicBezTo>
                  <a:cubicBezTo>
                    <a:pt x="96" y="141"/>
                    <a:pt x="98" y="144"/>
                    <a:pt x="100" y="146"/>
                  </a:cubicBezTo>
                  <a:lnTo>
                    <a:pt x="128" y="174"/>
                  </a:lnTo>
                  <a:lnTo>
                    <a:pt x="128" y="174"/>
                  </a:lnTo>
                  <a:cubicBezTo>
                    <a:pt x="120" y="184"/>
                    <a:pt x="112" y="195"/>
                    <a:pt x="106" y="206"/>
                  </a:cubicBezTo>
                  <a:cubicBezTo>
                    <a:pt x="87" y="238"/>
                    <a:pt x="76" y="274"/>
                    <a:pt x="71" y="310"/>
                  </a:cubicBezTo>
                  <a:lnTo>
                    <a:pt x="32" y="310"/>
                  </a:lnTo>
                  <a:lnTo>
                    <a:pt x="32" y="310"/>
                  </a:lnTo>
                  <a:cubicBezTo>
                    <a:pt x="26" y="310"/>
                    <a:pt x="21" y="312"/>
                    <a:pt x="16" y="315"/>
                  </a:cubicBezTo>
                  <a:cubicBezTo>
                    <a:pt x="11" y="317"/>
                    <a:pt x="6" y="321"/>
                    <a:pt x="4" y="326"/>
                  </a:cubicBezTo>
                  <a:cubicBezTo>
                    <a:pt x="1" y="331"/>
                    <a:pt x="0" y="336"/>
                    <a:pt x="0" y="342"/>
                  </a:cubicBezTo>
                  <a:cubicBezTo>
                    <a:pt x="0" y="347"/>
                    <a:pt x="1" y="353"/>
                    <a:pt x="4" y="358"/>
                  </a:cubicBezTo>
                  <a:cubicBezTo>
                    <a:pt x="6" y="363"/>
                    <a:pt x="11" y="367"/>
                    <a:pt x="16" y="370"/>
                  </a:cubicBezTo>
                  <a:cubicBezTo>
                    <a:pt x="21" y="373"/>
                    <a:pt x="26" y="374"/>
                    <a:pt x="32" y="374"/>
                  </a:cubicBezTo>
                  <a:lnTo>
                    <a:pt x="71" y="374"/>
                  </a:lnTo>
                  <a:lnTo>
                    <a:pt x="71" y="374"/>
                  </a:lnTo>
                  <a:cubicBezTo>
                    <a:pt x="76" y="411"/>
                    <a:pt x="87" y="445"/>
                    <a:pt x="106" y="478"/>
                  </a:cubicBezTo>
                  <a:cubicBezTo>
                    <a:pt x="112" y="489"/>
                    <a:pt x="120" y="500"/>
                    <a:pt x="128" y="511"/>
                  </a:cubicBezTo>
                  <a:lnTo>
                    <a:pt x="100" y="539"/>
                  </a:lnTo>
                  <a:lnTo>
                    <a:pt x="100" y="539"/>
                  </a:lnTo>
                  <a:cubicBezTo>
                    <a:pt x="98" y="541"/>
                    <a:pt x="96" y="543"/>
                    <a:pt x="95" y="545"/>
                  </a:cubicBezTo>
                  <a:cubicBezTo>
                    <a:pt x="92" y="550"/>
                    <a:pt x="91" y="555"/>
                    <a:pt x="91" y="561"/>
                  </a:cubicBezTo>
                  <a:cubicBezTo>
                    <a:pt x="91" y="566"/>
                    <a:pt x="91" y="572"/>
                    <a:pt x="95" y="577"/>
                  </a:cubicBezTo>
                  <a:cubicBezTo>
                    <a:pt x="98" y="581"/>
                    <a:pt x="102" y="586"/>
                    <a:pt x="107" y="589"/>
                  </a:cubicBezTo>
                  <a:cubicBezTo>
                    <a:pt x="111" y="592"/>
                    <a:pt x="117" y="593"/>
                    <a:pt x="123" y="593"/>
                  </a:cubicBezTo>
                  <a:cubicBezTo>
                    <a:pt x="128" y="593"/>
                    <a:pt x="133" y="591"/>
                    <a:pt x="139" y="589"/>
                  </a:cubicBezTo>
                  <a:cubicBezTo>
                    <a:pt x="140" y="587"/>
                    <a:pt x="143" y="586"/>
                    <a:pt x="145" y="584"/>
                  </a:cubicBezTo>
                  <a:lnTo>
                    <a:pt x="172" y="556"/>
                  </a:lnTo>
                  <a:lnTo>
                    <a:pt x="172" y="556"/>
                  </a:lnTo>
                  <a:cubicBezTo>
                    <a:pt x="183" y="564"/>
                    <a:pt x="194" y="571"/>
                    <a:pt x="205" y="578"/>
                  </a:cubicBezTo>
                  <a:cubicBezTo>
                    <a:pt x="238" y="596"/>
                    <a:pt x="272" y="608"/>
                    <a:pt x="308" y="613"/>
                  </a:cubicBezTo>
                  <a:lnTo>
                    <a:pt x="308" y="652"/>
                  </a:lnTo>
                  <a:lnTo>
                    <a:pt x="308" y="652"/>
                  </a:lnTo>
                  <a:cubicBezTo>
                    <a:pt x="308" y="658"/>
                    <a:pt x="310" y="663"/>
                    <a:pt x="312" y="668"/>
                  </a:cubicBezTo>
                  <a:cubicBezTo>
                    <a:pt x="315" y="673"/>
                    <a:pt x="319" y="677"/>
                    <a:pt x="324" y="680"/>
                  </a:cubicBezTo>
                  <a:cubicBezTo>
                    <a:pt x="329" y="683"/>
                    <a:pt x="334" y="684"/>
                    <a:pt x="340" y="684"/>
                  </a:cubicBezTo>
                  <a:cubicBezTo>
                    <a:pt x="346" y="684"/>
                    <a:pt x="351" y="683"/>
                    <a:pt x="356" y="680"/>
                  </a:cubicBezTo>
                  <a:cubicBezTo>
                    <a:pt x="361" y="677"/>
                    <a:pt x="365" y="673"/>
                    <a:pt x="368" y="668"/>
                  </a:cubicBezTo>
                  <a:cubicBezTo>
                    <a:pt x="371" y="663"/>
                    <a:pt x="372" y="658"/>
                    <a:pt x="372" y="652"/>
                  </a:cubicBezTo>
                  <a:lnTo>
                    <a:pt x="372" y="613"/>
                  </a:lnTo>
                  <a:lnTo>
                    <a:pt x="372" y="613"/>
                  </a:lnTo>
                  <a:cubicBezTo>
                    <a:pt x="408" y="608"/>
                    <a:pt x="444" y="596"/>
                    <a:pt x="475" y="578"/>
                  </a:cubicBezTo>
                  <a:cubicBezTo>
                    <a:pt x="487" y="571"/>
                    <a:pt x="498" y="564"/>
                    <a:pt x="508" y="556"/>
                  </a:cubicBezTo>
                  <a:lnTo>
                    <a:pt x="536" y="584"/>
                  </a:lnTo>
                  <a:lnTo>
                    <a:pt x="536" y="584"/>
                  </a:lnTo>
                  <a:cubicBezTo>
                    <a:pt x="538" y="586"/>
                    <a:pt x="541" y="587"/>
                    <a:pt x="543" y="589"/>
                  </a:cubicBezTo>
                  <a:cubicBezTo>
                    <a:pt x="549" y="591"/>
                    <a:pt x="554" y="593"/>
                    <a:pt x="559" y="593"/>
                  </a:cubicBezTo>
                  <a:cubicBezTo>
                    <a:pt x="565" y="593"/>
                    <a:pt x="570" y="592"/>
                    <a:pt x="575" y="589"/>
                  </a:cubicBezTo>
                  <a:cubicBezTo>
                    <a:pt x="580" y="586"/>
                    <a:pt x="584" y="581"/>
                    <a:pt x="586" y="577"/>
                  </a:cubicBezTo>
                  <a:cubicBezTo>
                    <a:pt x="589" y="572"/>
                    <a:pt x="591" y="566"/>
                    <a:pt x="591" y="561"/>
                  </a:cubicBezTo>
                  <a:cubicBezTo>
                    <a:pt x="591" y="555"/>
                    <a:pt x="589" y="550"/>
                    <a:pt x="586" y="545"/>
                  </a:cubicBezTo>
                  <a:cubicBezTo>
                    <a:pt x="585" y="543"/>
                    <a:pt x="583" y="541"/>
                    <a:pt x="581" y="539"/>
                  </a:cubicBezTo>
                  <a:lnTo>
                    <a:pt x="553" y="511"/>
                  </a:lnTo>
                  <a:lnTo>
                    <a:pt x="553" y="511"/>
                  </a:lnTo>
                  <a:cubicBezTo>
                    <a:pt x="561" y="500"/>
                    <a:pt x="569" y="489"/>
                    <a:pt x="575" y="478"/>
                  </a:cubicBezTo>
                  <a:cubicBezTo>
                    <a:pt x="594" y="445"/>
                    <a:pt x="606" y="411"/>
                    <a:pt x="610" y="374"/>
                  </a:cubicBezTo>
                  <a:lnTo>
                    <a:pt x="649" y="374"/>
                  </a:lnTo>
                  <a:lnTo>
                    <a:pt x="649" y="374"/>
                  </a:lnTo>
                  <a:cubicBezTo>
                    <a:pt x="655" y="374"/>
                    <a:pt x="660" y="373"/>
                    <a:pt x="665" y="370"/>
                  </a:cubicBezTo>
                  <a:cubicBezTo>
                    <a:pt x="670" y="367"/>
                    <a:pt x="674" y="363"/>
                    <a:pt x="677" y="358"/>
                  </a:cubicBezTo>
                  <a:cubicBezTo>
                    <a:pt x="680" y="353"/>
                    <a:pt x="681" y="347"/>
                    <a:pt x="681" y="342"/>
                  </a:cubicBezTo>
                  <a:cubicBezTo>
                    <a:pt x="681" y="336"/>
                    <a:pt x="680" y="331"/>
                    <a:pt x="677" y="326"/>
                  </a:cubicBezTo>
                  <a:cubicBezTo>
                    <a:pt x="674" y="321"/>
                    <a:pt x="670" y="317"/>
                    <a:pt x="665" y="315"/>
                  </a:cubicBezTo>
                  <a:cubicBezTo>
                    <a:pt x="660" y="312"/>
                    <a:pt x="655" y="310"/>
                    <a:pt x="649" y="310"/>
                  </a:cubicBezTo>
                  <a:close/>
                  <a:moveTo>
                    <a:pt x="340" y="551"/>
                  </a:moveTo>
                  <a:cubicBezTo>
                    <a:pt x="226" y="551"/>
                    <a:pt x="134" y="456"/>
                    <a:pt x="134" y="342"/>
                  </a:cubicBezTo>
                  <a:cubicBezTo>
                    <a:pt x="134" y="227"/>
                    <a:pt x="226" y="134"/>
                    <a:pt x="340" y="134"/>
                  </a:cubicBezTo>
                  <a:cubicBezTo>
                    <a:pt x="455" y="134"/>
                    <a:pt x="548" y="227"/>
                    <a:pt x="548" y="342"/>
                  </a:cubicBezTo>
                  <a:cubicBezTo>
                    <a:pt x="548" y="457"/>
                    <a:pt x="455" y="551"/>
                    <a:pt x="340" y="551"/>
                  </a:cubicBezTo>
                  <a:close/>
                  <a:moveTo>
                    <a:pt x="340" y="551"/>
                  </a:moveTo>
                  <a:lnTo>
                    <a:pt x="340" y="5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4615463" y="2605909"/>
              <a:ext cx="14987" cy="14987"/>
            </a:xfrm>
            <a:custGeom>
              <a:rect b="b" l="l" r="r" t="t"/>
              <a:pathLst>
                <a:path extrusionOk="0" h="65" w="65">
                  <a:moveTo>
                    <a:pt x="62" y="20"/>
                  </a:moveTo>
                  <a:lnTo>
                    <a:pt x="62" y="20"/>
                  </a:lnTo>
                  <a:cubicBezTo>
                    <a:pt x="61" y="19"/>
                    <a:pt x="61" y="17"/>
                    <a:pt x="60" y="16"/>
                  </a:cubicBezTo>
                  <a:cubicBezTo>
                    <a:pt x="58" y="10"/>
                    <a:pt x="54" y="7"/>
                    <a:pt x="48" y="5"/>
                  </a:cubicBezTo>
                  <a:cubicBezTo>
                    <a:pt x="43" y="2"/>
                    <a:pt x="38" y="0"/>
                    <a:pt x="32" y="0"/>
                  </a:cubicBezTo>
                  <a:cubicBezTo>
                    <a:pt x="27" y="0"/>
                    <a:pt x="22" y="2"/>
                    <a:pt x="16" y="5"/>
                  </a:cubicBezTo>
                  <a:cubicBezTo>
                    <a:pt x="11" y="7"/>
                    <a:pt x="7" y="11"/>
                    <a:pt x="4" y="16"/>
                  </a:cubicBezTo>
                  <a:cubicBezTo>
                    <a:pt x="2" y="21"/>
                    <a:pt x="0" y="26"/>
                    <a:pt x="0" y="32"/>
                  </a:cubicBezTo>
                  <a:cubicBezTo>
                    <a:pt x="0" y="37"/>
                    <a:pt x="2" y="43"/>
                    <a:pt x="4" y="48"/>
                  </a:cubicBezTo>
                  <a:cubicBezTo>
                    <a:pt x="7" y="53"/>
                    <a:pt x="11" y="57"/>
                    <a:pt x="16" y="60"/>
                  </a:cubicBezTo>
                  <a:cubicBezTo>
                    <a:pt x="21" y="63"/>
                    <a:pt x="27" y="64"/>
                    <a:pt x="32" y="64"/>
                  </a:cubicBezTo>
                  <a:cubicBezTo>
                    <a:pt x="38" y="64"/>
                    <a:pt x="43" y="63"/>
                    <a:pt x="48" y="60"/>
                  </a:cubicBezTo>
                  <a:cubicBezTo>
                    <a:pt x="48" y="60"/>
                    <a:pt x="49" y="60"/>
                    <a:pt x="49" y="59"/>
                  </a:cubicBezTo>
                  <a:lnTo>
                    <a:pt x="49" y="59"/>
                  </a:lnTo>
                  <a:cubicBezTo>
                    <a:pt x="53" y="57"/>
                    <a:pt x="58" y="53"/>
                    <a:pt x="60" y="48"/>
                  </a:cubicBezTo>
                  <a:cubicBezTo>
                    <a:pt x="63" y="43"/>
                    <a:pt x="64" y="38"/>
                    <a:pt x="64" y="32"/>
                  </a:cubicBezTo>
                  <a:cubicBezTo>
                    <a:pt x="64" y="28"/>
                    <a:pt x="63" y="24"/>
                    <a:pt x="62" y="20"/>
                  </a:cubicBezTo>
                  <a:close/>
                  <a:moveTo>
                    <a:pt x="62" y="20"/>
                  </a:moveTo>
                  <a:lnTo>
                    <a:pt x="62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0" name="Google Shape;290;p30"/>
          <p:cNvGrpSpPr/>
          <p:nvPr/>
        </p:nvGrpSpPr>
        <p:grpSpPr>
          <a:xfrm>
            <a:off x="1758960" y="1422150"/>
            <a:ext cx="370678" cy="370679"/>
            <a:chOff x="3992007" y="1214125"/>
            <a:chExt cx="370678" cy="370679"/>
          </a:xfrm>
        </p:grpSpPr>
        <p:sp>
          <p:nvSpPr>
            <p:cNvPr id="291" name="Google Shape;291;p30"/>
            <p:cNvSpPr/>
            <p:nvPr/>
          </p:nvSpPr>
          <p:spPr>
            <a:xfrm>
              <a:off x="4192832" y="1293056"/>
              <a:ext cx="91920" cy="91920"/>
            </a:xfrm>
            <a:custGeom>
              <a:rect b="b" l="l" r="r" t="t"/>
              <a:pathLst>
                <a:path extrusionOk="0" h="406" w="405">
                  <a:moveTo>
                    <a:pt x="371" y="371"/>
                  </a:moveTo>
                  <a:lnTo>
                    <a:pt x="371" y="371"/>
                  </a:lnTo>
                  <a:cubicBezTo>
                    <a:pt x="364" y="378"/>
                    <a:pt x="355" y="384"/>
                    <a:pt x="347" y="389"/>
                  </a:cubicBezTo>
                  <a:cubicBezTo>
                    <a:pt x="329" y="399"/>
                    <a:pt x="310" y="405"/>
                    <a:pt x="290" y="405"/>
                  </a:cubicBezTo>
                  <a:cubicBezTo>
                    <a:pt x="270" y="405"/>
                    <a:pt x="250" y="399"/>
                    <a:pt x="233" y="389"/>
                  </a:cubicBezTo>
                  <a:cubicBezTo>
                    <a:pt x="224" y="384"/>
                    <a:pt x="216" y="378"/>
                    <a:pt x="209" y="371"/>
                  </a:cubicBezTo>
                  <a:lnTo>
                    <a:pt x="34" y="196"/>
                  </a:lnTo>
                  <a:lnTo>
                    <a:pt x="34" y="196"/>
                  </a:lnTo>
                  <a:cubicBezTo>
                    <a:pt x="27" y="189"/>
                    <a:pt x="20" y="180"/>
                    <a:pt x="16" y="172"/>
                  </a:cubicBezTo>
                  <a:cubicBezTo>
                    <a:pt x="5" y="154"/>
                    <a:pt x="0" y="134"/>
                    <a:pt x="0" y="114"/>
                  </a:cubicBezTo>
                  <a:cubicBezTo>
                    <a:pt x="0" y="93"/>
                    <a:pt x="6" y="74"/>
                    <a:pt x="16" y="57"/>
                  </a:cubicBezTo>
                  <a:cubicBezTo>
                    <a:pt x="26" y="40"/>
                    <a:pt x="40" y="25"/>
                    <a:pt x="58" y="15"/>
                  </a:cubicBezTo>
                  <a:cubicBezTo>
                    <a:pt x="75" y="5"/>
                    <a:pt x="95" y="0"/>
                    <a:pt x="115" y="0"/>
                  </a:cubicBezTo>
                  <a:cubicBezTo>
                    <a:pt x="135" y="0"/>
                    <a:pt x="154" y="5"/>
                    <a:pt x="172" y="15"/>
                  </a:cubicBezTo>
                  <a:cubicBezTo>
                    <a:pt x="180" y="20"/>
                    <a:pt x="189" y="26"/>
                    <a:pt x="196" y="33"/>
                  </a:cubicBezTo>
                  <a:lnTo>
                    <a:pt x="371" y="209"/>
                  </a:lnTo>
                  <a:lnTo>
                    <a:pt x="371" y="209"/>
                  </a:lnTo>
                  <a:cubicBezTo>
                    <a:pt x="378" y="216"/>
                    <a:pt x="384" y="224"/>
                    <a:pt x="389" y="232"/>
                  </a:cubicBezTo>
                  <a:cubicBezTo>
                    <a:pt x="399" y="250"/>
                    <a:pt x="404" y="270"/>
                    <a:pt x="404" y="290"/>
                  </a:cubicBezTo>
                  <a:cubicBezTo>
                    <a:pt x="404" y="310"/>
                    <a:pt x="398" y="330"/>
                    <a:pt x="389" y="347"/>
                  </a:cubicBezTo>
                  <a:cubicBezTo>
                    <a:pt x="383" y="356"/>
                    <a:pt x="378" y="364"/>
                    <a:pt x="371" y="371"/>
                  </a:cubicBezTo>
                  <a:close/>
                  <a:moveTo>
                    <a:pt x="371" y="371"/>
                  </a:moveTo>
                  <a:lnTo>
                    <a:pt x="371" y="3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4124892" y="1349007"/>
              <a:ext cx="57949" cy="57949"/>
            </a:xfrm>
            <a:custGeom>
              <a:rect b="b" l="l" r="r" t="t"/>
              <a:pathLst>
                <a:path extrusionOk="0" h="256" w="256">
                  <a:moveTo>
                    <a:pt x="255" y="128"/>
                  </a:moveTo>
                  <a:lnTo>
                    <a:pt x="255" y="128"/>
                  </a:lnTo>
                  <a:cubicBezTo>
                    <a:pt x="255" y="150"/>
                    <a:pt x="248" y="172"/>
                    <a:pt x="238" y="191"/>
                  </a:cubicBezTo>
                  <a:cubicBezTo>
                    <a:pt x="226" y="211"/>
                    <a:pt x="210" y="227"/>
                    <a:pt x="191" y="238"/>
                  </a:cubicBezTo>
                  <a:cubicBezTo>
                    <a:pt x="171" y="249"/>
                    <a:pt x="150" y="255"/>
                    <a:pt x="128" y="255"/>
                  </a:cubicBezTo>
                  <a:cubicBezTo>
                    <a:pt x="105" y="255"/>
                    <a:pt x="83" y="249"/>
                    <a:pt x="64" y="238"/>
                  </a:cubicBezTo>
                  <a:cubicBezTo>
                    <a:pt x="44" y="227"/>
                    <a:pt x="28" y="210"/>
                    <a:pt x="17" y="191"/>
                  </a:cubicBezTo>
                  <a:cubicBezTo>
                    <a:pt x="6" y="171"/>
                    <a:pt x="0" y="150"/>
                    <a:pt x="0" y="128"/>
                  </a:cubicBezTo>
                  <a:cubicBezTo>
                    <a:pt x="0" y="105"/>
                    <a:pt x="6" y="83"/>
                    <a:pt x="17" y="64"/>
                  </a:cubicBezTo>
                  <a:cubicBezTo>
                    <a:pt x="28" y="44"/>
                    <a:pt x="44" y="28"/>
                    <a:pt x="64" y="17"/>
                  </a:cubicBezTo>
                  <a:cubicBezTo>
                    <a:pt x="83" y="6"/>
                    <a:pt x="105" y="0"/>
                    <a:pt x="128" y="0"/>
                  </a:cubicBezTo>
                  <a:lnTo>
                    <a:pt x="128" y="0"/>
                  </a:lnTo>
                  <a:cubicBezTo>
                    <a:pt x="150" y="0"/>
                    <a:pt x="171" y="6"/>
                    <a:pt x="191" y="17"/>
                  </a:cubicBezTo>
                  <a:cubicBezTo>
                    <a:pt x="210" y="28"/>
                    <a:pt x="227" y="44"/>
                    <a:pt x="238" y="64"/>
                  </a:cubicBezTo>
                  <a:cubicBezTo>
                    <a:pt x="249" y="83"/>
                    <a:pt x="255" y="105"/>
                    <a:pt x="255" y="128"/>
                  </a:cubicBezTo>
                  <a:close/>
                  <a:moveTo>
                    <a:pt x="255" y="128"/>
                  </a:moveTo>
                  <a:lnTo>
                    <a:pt x="255" y="1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191833" y="1410953"/>
              <a:ext cx="54951" cy="33970"/>
            </a:xfrm>
            <a:custGeom>
              <a:rect b="b" l="l" r="r" t="t"/>
              <a:pathLst>
                <a:path extrusionOk="0" h="151" w="243">
                  <a:moveTo>
                    <a:pt x="0" y="75"/>
                  </a:moveTo>
                  <a:lnTo>
                    <a:pt x="0" y="75"/>
                  </a:lnTo>
                  <a:lnTo>
                    <a:pt x="0" y="75"/>
                  </a:lnTo>
                  <a:cubicBezTo>
                    <a:pt x="0" y="62"/>
                    <a:pt x="3" y="49"/>
                    <a:pt x="10" y="38"/>
                  </a:cubicBezTo>
                  <a:cubicBezTo>
                    <a:pt x="16" y="26"/>
                    <a:pt x="26" y="16"/>
                    <a:pt x="38" y="10"/>
                  </a:cubicBezTo>
                  <a:cubicBezTo>
                    <a:pt x="49" y="3"/>
                    <a:pt x="62" y="0"/>
                    <a:pt x="75" y="0"/>
                  </a:cubicBezTo>
                  <a:lnTo>
                    <a:pt x="75" y="0"/>
                  </a:lnTo>
                  <a:lnTo>
                    <a:pt x="167" y="0"/>
                  </a:lnTo>
                  <a:lnTo>
                    <a:pt x="167" y="0"/>
                  </a:lnTo>
                  <a:lnTo>
                    <a:pt x="167" y="0"/>
                  </a:lnTo>
                  <a:cubicBezTo>
                    <a:pt x="180" y="0"/>
                    <a:pt x="192" y="3"/>
                    <a:pt x="204" y="10"/>
                  </a:cubicBezTo>
                  <a:cubicBezTo>
                    <a:pt x="215" y="16"/>
                    <a:pt x="225" y="26"/>
                    <a:pt x="232" y="38"/>
                  </a:cubicBezTo>
                  <a:cubicBezTo>
                    <a:pt x="238" y="49"/>
                    <a:pt x="242" y="62"/>
                    <a:pt x="242" y="75"/>
                  </a:cubicBezTo>
                  <a:lnTo>
                    <a:pt x="242" y="75"/>
                  </a:lnTo>
                  <a:lnTo>
                    <a:pt x="242" y="75"/>
                  </a:lnTo>
                  <a:lnTo>
                    <a:pt x="242" y="75"/>
                  </a:lnTo>
                  <a:cubicBezTo>
                    <a:pt x="242" y="88"/>
                    <a:pt x="238" y="101"/>
                    <a:pt x="232" y="113"/>
                  </a:cubicBezTo>
                  <a:cubicBezTo>
                    <a:pt x="225" y="124"/>
                    <a:pt x="215" y="133"/>
                    <a:pt x="204" y="140"/>
                  </a:cubicBezTo>
                  <a:cubicBezTo>
                    <a:pt x="192" y="147"/>
                    <a:pt x="180" y="150"/>
                    <a:pt x="167" y="150"/>
                  </a:cubicBezTo>
                  <a:lnTo>
                    <a:pt x="167" y="150"/>
                  </a:lnTo>
                  <a:lnTo>
                    <a:pt x="75" y="150"/>
                  </a:lnTo>
                  <a:lnTo>
                    <a:pt x="75" y="150"/>
                  </a:lnTo>
                  <a:lnTo>
                    <a:pt x="75" y="150"/>
                  </a:lnTo>
                  <a:cubicBezTo>
                    <a:pt x="62" y="150"/>
                    <a:pt x="49" y="147"/>
                    <a:pt x="38" y="140"/>
                  </a:cubicBezTo>
                  <a:cubicBezTo>
                    <a:pt x="26" y="133"/>
                    <a:pt x="16" y="124"/>
                    <a:pt x="10" y="113"/>
                  </a:cubicBezTo>
                  <a:cubicBezTo>
                    <a:pt x="3" y="101"/>
                    <a:pt x="0" y="88"/>
                    <a:pt x="0" y="75"/>
                  </a:cubicBezTo>
                  <a:close/>
                  <a:moveTo>
                    <a:pt x="0" y="75"/>
                  </a:moveTo>
                  <a:lnTo>
                    <a:pt x="0" y="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3992007" y="1214125"/>
              <a:ext cx="370678" cy="370679"/>
            </a:xfrm>
            <a:custGeom>
              <a:rect b="b" l="l" r="r" t="t"/>
              <a:pathLst>
                <a:path extrusionOk="0" h="1638" w="1637">
                  <a:moveTo>
                    <a:pt x="1636" y="697"/>
                  </a:moveTo>
                  <a:cubicBezTo>
                    <a:pt x="1636" y="511"/>
                    <a:pt x="1563" y="335"/>
                    <a:pt x="1432" y="204"/>
                  </a:cubicBezTo>
                  <a:cubicBezTo>
                    <a:pt x="1300" y="72"/>
                    <a:pt x="1125" y="0"/>
                    <a:pt x="940" y="0"/>
                  </a:cubicBezTo>
                  <a:cubicBezTo>
                    <a:pt x="754" y="0"/>
                    <a:pt x="580" y="72"/>
                    <a:pt x="449" y="204"/>
                  </a:cubicBezTo>
                  <a:cubicBezTo>
                    <a:pt x="317" y="335"/>
                    <a:pt x="245" y="511"/>
                    <a:pt x="245" y="697"/>
                  </a:cubicBezTo>
                  <a:cubicBezTo>
                    <a:pt x="245" y="873"/>
                    <a:pt x="309" y="1039"/>
                    <a:pt x="427" y="1168"/>
                  </a:cubicBezTo>
                  <a:lnTo>
                    <a:pt x="348" y="1246"/>
                  </a:lnTo>
                  <a:lnTo>
                    <a:pt x="296" y="1194"/>
                  </a:lnTo>
                  <a:lnTo>
                    <a:pt x="296" y="1194"/>
                  </a:lnTo>
                  <a:cubicBezTo>
                    <a:pt x="294" y="1192"/>
                    <a:pt x="291" y="1190"/>
                    <a:pt x="289" y="1189"/>
                  </a:cubicBezTo>
                  <a:cubicBezTo>
                    <a:pt x="283" y="1186"/>
                    <a:pt x="278" y="1185"/>
                    <a:pt x="273" y="1185"/>
                  </a:cubicBezTo>
                  <a:cubicBezTo>
                    <a:pt x="267" y="1185"/>
                    <a:pt x="262" y="1186"/>
                    <a:pt x="257" y="1189"/>
                  </a:cubicBezTo>
                  <a:cubicBezTo>
                    <a:pt x="255" y="1190"/>
                    <a:pt x="253" y="1192"/>
                    <a:pt x="251" y="1194"/>
                  </a:cubicBezTo>
                  <a:lnTo>
                    <a:pt x="10" y="1432"/>
                  </a:lnTo>
                  <a:lnTo>
                    <a:pt x="10" y="1432"/>
                  </a:lnTo>
                  <a:cubicBezTo>
                    <a:pt x="8" y="1434"/>
                    <a:pt x="5" y="1436"/>
                    <a:pt x="4" y="1439"/>
                  </a:cubicBezTo>
                  <a:cubicBezTo>
                    <a:pt x="1" y="1444"/>
                    <a:pt x="0" y="1449"/>
                    <a:pt x="0" y="1455"/>
                  </a:cubicBezTo>
                  <a:cubicBezTo>
                    <a:pt x="0" y="1460"/>
                    <a:pt x="1" y="1466"/>
                    <a:pt x="4" y="1471"/>
                  </a:cubicBezTo>
                  <a:cubicBezTo>
                    <a:pt x="5" y="1474"/>
                    <a:pt x="7" y="1476"/>
                    <a:pt x="9" y="1478"/>
                  </a:cubicBezTo>
                  <a:lnTo>
                    <a:pt x="159" y="1628"/>
                  </a:lnTo>
                  <a:lnTo>
                    <a:pt x="159" y="1628"/>
                  </a:lnTo>
                  <a:cubicBezTo>
                    <a:pt x="161" y="1630"/>
                    <a:pt x="163" y="1631"/>
                    <a:pt x="166" y="1633"/>
                  </a:cubicBezTo>
                  <a:cubicBezTo>
                    <a:pt x="170" y="1636"/>
                    <a:pt x="176" y="1637"/>
                    <a:pt x="182" y="1637"/>
                  </a:cubicBezTo>
                  <a:cubicBezTo>
                    <a:pt x="187" y="1637"/>
                    <a:pt x="193" y="1636"/>
                    <a:pt x="198" y="1633"/>
                  </a:cubicBezTo>
                  <a:cubicBezTo>
                    <a:pt x="200" y="1631"/>
                    <a:pt x="202" y="1630"/>
                    <a:pt x="204" y="1628"/>
                  </a:cubicBezTo>
                  <a:lnTo>
                    <a:pt x="445" y="1389"/>
                  </a:lnTo>
                  <a:lnTo>
                    <a:pt x="445" y="1389"/>
                  </a:lnTo>
                  <a:cubicBezTo>
                    <a:pt x="447" y="1387"/>
                    <a:pt x="448" y="1385"/>
                    <a:pt x="450" y="1383"/>
                  </a:cubicBezTo>
                  <a:cubicBezTo>
                    <a:pt x="452" y="1378"/>
                    <a:pt x="455" y="1372"/>
                    <a:pt x="455" y="1367"/>
                  </a:cubicBezTo>
                  <a:cubicBezTo>
                    <a:pt x="455" y="1361"/>
                    <a:pt x="452" y="1355"/>
                    <a:pt x="450" y="1351"/>
                  </a:cubicBezTo>
                  <a:cubicBezTo>
                    <a:pt x="448" y="1348"/>
                    <a:pt x="447" y="1346"/>
                    <a:pt x="445" y="1344"/>
                  </a:cubicBezTo>
                  <a:lnTo>
                    <a:pt x="393" y="1292"/>
                  </a:lnTo>
                  <a:lnTo>
                    <a:pt x="472" y="1213"/>
                  </a:lnTo>
                  <a:lnTo>
                    <a:pt x="472" y="1213"/>
                  </a:lnTo>
                  <a:cubicBezTo>
                    <a:pt x="509" y="1247"/>
                    <a:pt x="549" y="1277"/>
                    <a:pt x="594" y="1303"/>
                  </a:cubicBezTo>
                  <a:cubicBezTo>
                    <a:pt x="698" y="1363"/>
                    <a:pt x="818" y="1395"/>
                    <a:pt x="939" y="1395"/>
                  </a:cubicBezTo>
                  <a:lnTo>
                    <a:pt x="940" y="1395"/>
                  </a:lnTo>
                  <a:cubicBezTo>
                    <a:pt x="1126" y="1395"/>
                    <a:pt x="1300" y="1322"/>
                    <a:pt x="1432" y="1191"/>
                  </a:cubicBezTo>
                  <a:cubicBezTo>
                    <a:pt x="1563" y="1059"/>
                    <a:pt x="1636" y="884"/>
                    <a:pt x="1636" y="698"/>
                  </a:cubicBezTo>
                  <a:lnTo>
                    <a:pt x="1636" y="697"/>
                  </a:lnTo>
                  <a:close/>
                  <a:moveTo>
                    <a:pt x="182" y="1560"/>
                  </a:moveTo>
                  <a:lnTo>
                    <a:pt x="77" y="1455"/>
                  </a:lnTo>
                  <a:lnTo>
                    <a:pt x="273" y="1262"/>
                  </a:lnTo>
                  <a:lnTo>
                    <a:pt x="378" y="1366"/>
                  </a:lnTo>
                  <a:lnTo>
                    <a:pt x="182" y="1560"/>
                  </a:lnTo>
                  <a:close/>
                  <a:moveTo>
                    <a:pt x="940" y="1331"/>
                  </a:moveTo>
                  <a:cubicBezTo>
                    <a:pt x="772" y="1331"/>
                    <a:pt x="613" y="1265"/>
                    <a:pt x="494" y="1145"/>
                  </a:cubicBezTo>
                  <a:cubicBezTo>
                    <a:pt x="248" y="898"/>
                    <a:pt x="248" y="496"/>
                    <a:pt x="494" y="249"/>
                  </a:cubicBezTo>
                  <a:cubicBezTo>
                    <a:pt x="613" y="130"/>
                    <a:pt x="771" y="64"/>
                    <a:pt x="940" y="64"/>
                  </a:cubicBezTo>
                  <a:cubicBezTo>
                    <a:pt x="1108" y="64"/>
                    <a:pt x="1268" y="130"/>
                    <a:pt x="1387" y="249"/>
                  </a:cubicBezTo>
                  <a:cubicBezTo>
                    <a:pt x="1633" y="496"/>
                    <a:pt x="1633" y="898"/>
                    <a:pt x="1387" y="1145"/>
                  </a:cubicBezTo>
                  <a:cubicBezTo>
                    <a:pt x="1268" y="1265"/>
                    <a:pt x="1109" y="1331"/>
                    <a:pt x="940" y="1331"/>
                  </a:cubicBezTo>
                  <a:close/>
                  <a:moveTo>
                    <a:pt x="940" y="1331"/>
                  </a:moveTo>
                  <a:lnTo>
                    <a:pt x="940" y="133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4080930" y="1247096"/>
              <a:ext cx="248783" cy="248782"/>
            </a:xfrm>
            <a:custGeom>
              <a:rect b="b" l="l" r="r" t="t"/>
              <a:pathLst>
                <a:path extrusionOk="0" h="1098" w="1097">
                  <a:moveTo>
                    <a:pt x="936" y="161"/>
                  </a:moveTo>
                  <a:lnTo>
                    <a:pt x="936" y="161"/>
                  </a:lnTo>
                  <a:cubicBezTo>
                    <a:pt x="902" y="127"/>
                    <a:pt x="864" y="98"/>
                    <a:pt x="822" y="73"/>
                  </a:cubicBezTo>
                  <a:cubicBezTo>
                    <a:pt x="739" y="25"/>
                    <a:pt x="644" y="0"/>
                    <a:pt x="548" y="0"/>
                  </a:cubicBezTo>
                  <a:cubicBezTo>
                    <a:pt x="452" y="0"/>
                    <a:pt x="357" y="24"/>
                    <a:pt x="274" y="73"/>
                  </a:cubicBezTo>
                  <a:cubicBezTo>
                    <a:pt x="191" y="121"/>
                    <a:pt x="121" y="190"/>
                    <a:pt x="73" y="274"/>
                  </a:cubicBezTo>
                  <a:cubicBezTo>
                    <a:pt x="25" y="357"/>
                    <a:pt x="0" y="451"/>
                    <a:pt x="0" y="548"/>
                  </a:cubicBezTo>
                  <a:cubicBezTo>
                    <a:pt x="0" y="644"/>
                    <a:pt x="25" y="739"/>
                    <a:pt x="73" y="823"/>
                  </a:cubicBezTo>
                  <a:cubicBezTo>
                    <a:pt x="121" y="906"/>
                    <a:pt x="191" y="974"/>
                    <a:pt x="274" y="1023"/>
                  </a:cubicBezTo>
                  <a:cubicBezTo>
                    <a:pt x="357" y="1071"/>
                    <a:pt x="452" y="1097"/>
                    <a:pt x="548" y="1097"/>
                  </a:cubicBezTo>
                  <a:cubicBezTo>
                    <a:pt x="644" y="1097"/>
                    <a:pt x="738" y="1071"/>
                    <a:pt x="822" y="1023"/>
                  </a:cubicBezTo>
                  <a:cubicBezTo>
                    <a:pt x="905" y="974"/>
                    <a:pt x="975" y="906"/>
                    <a:pt x="1023" y="823"/>
                  </a:cubicBezTo>
                  <a:cubicBezTo>
                    <a:pt x="1071" y="739"/>
                    <a:pt x="1096" y="645"/>
                    <a:pt x="1096" y="548"/>
                  </a:cubicBezTo>
                  <a:lnTo>
                    <a:pt x="1096" y="548"/>
                  </a:lnTo>
                  <a:cubicBezTo>
                    <a:pt x="1096" y="548"/>
                    <a:pt x="1096" y="547"/>
                    <a:pt x="1096" y="546"/>
                  </a:cubicBezTo>
                  <a:cubicBezTo>
                    <a:pt x="1096" y="451"/>
                    <a:pt x="1071" y="357"/>
                    <a:pt x="1024" y="275"/>
                  </a:cubicBezTo>
                  <a:cubicBezTo>
                    <a:pt x="1000" y="233"/>
                    <a:pt x="970" y="195"/>
                    <a:pt x="936" y="161"/>
                  </a:cubicBezTo>
                  <a:close/>
                  <a:moveTo>
                    <a:pt x="891" y="890"/>
                  </a:moveTo>
                  <a:lnTo>
                    <a:pt x="891" y="890"/>
                  </a:lnTo>
                  <a:cubicBezTo>
                    <a:pt x="861" y="921"/>
                    <a:pt x="826" y="947"/>
                    <a:pt x="790" y="968"/>
                  </a:cubicBezTo>
                  <a:cubicBezTo>
                    <a:pt x="716" y="1011"/>
                    <a:pt x="633" y="1033"/>
                    <a:pt x="548" y="1033"/>
                  </a:cubicBezTo>
                  <a:cubicBezTo>
                    <a:pt x="463" y="1033"/>
                    <a:pt x="379" y="1010"/>
                    <a:pt x="306" y="968"/>
                  </a:cubicBezTo>
                  <a:cubicBezTo>
                    <a:pt x="232" y="925"/>
                    <a:pt x="171" y="864"/>
                    <a:pt x="129" y="791"/>
                  </a:cubicBezTo>
                  <a:cubicBezTo>
                    <a:pt x="86" y="717"/>
                    <a:pt x="64" y="633"/>
                    <a:pt x="64" y="548"/>
                  </a:cubicBezTo>
                  <a:cubicBezTo>
                    <a:pt x="64" y="462"/>
                    <a:pt x="86" y="379"/>
                    <a:pt x="129" y="306"/>
                  </a:cubicBezTo>
                  <a:cubicBezTo>
                    <a:pt x="171" y="232"/>
                    <a:pt x="232" y="171"/>
                    <a:pt x="306" y="129"/>
                  </a:cubicBezTo>
                  <a:cubicBezTo>
                    <a:pt x="379" y="86"/>
                    <a:pt x="463" y="64"/>
                    <a:pt x="548" y="64"/>
                  </a:cubicBezTo>
                  <a:cubicBezTo>
                    <a:pt x="633" y="64"/>
                    <a:pt x="716" y="86"/>
                    <a:pt x="790" y="129"/>
                  </a:cubicBezTo>
                  <a:cubicBezTo>
                    <a:pt x="863" y="171"/>
                    <a:pt x="925" y="233"/>
                    <a:pt x="968" y="306"/>
                  </a:cubicBezTo>
                  <a:cubicBezTo>
                    <a:pt x="1010" y="380"/>
                    <a:pt x="1032" y="463"/>
                    <a:pt x="1032" y="548"/>
                  </a:cubicBezTo>
                  <a:lnTo>
                    <a:pt x="1032" y="548"/>
                  </a:lnTo>
                  <a:cubicBezTo>
                    <a:pt x="1032" y="549"/>
                    <a:pt x="1032" y="550"/>
                    <a:pt x="1032" y="551"/>
                  </a:cubicBezTo>
                  <a:cubicBezTo>
                    <a:pt x="1032" y="635"/>
                    <a:pt x="1009" y="717"/>
                    <a:pt x="968" y="790"/>
                  </a:cubicBezTo>
                  <a:cubicBezTo>
                    <a:pt x="946" y="827"/>
                    <a:pt x="921" y="861"/>
                    <a:pt x="891" y="890"/>
                  </a:cubicBezTo>
                  <a:close/>
                  <a:moveTo>
                    <a:pt x="891" y="890"/>
                  </a:moveTo>
                  <a:lnTo>
                    <a:pt x="891" y="8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4153866" y="1309042"/>
              <a:ext cx="14987" cy="14987"/>
            </a:xfrm>
            <a:custGeom>
              <a:rect b="b" l="l" r="r" t="t"/>
              <a:pathLst>
                <a:path extrusionOk="0" h="65" w="65">
                  <a:moveTo>
                    <a:pt x="32" y="64"/>
                  </a:moveTo>
                  <a:lnTo>
                    <a:pt x="32" y="64"/>
                  </a:lnTo>
                  <a:lnTo>
                    <a:pt x="32" y="64"/>
                  </a:lnTo>
                  <a:cubicBezTo>
                    <a:pt x="34" y="64"/>
                    <a:pt x="37" y="64"/>
                    <a:pt x="39" y="64"/>
                  </a:cubicBezTo>
                  <a:lnTo>
                    <a:pt x="39" y="64"/>
                  </a:lnTo>
                  <a:cubicBezTo>
                    <a:pt x="41" y="63"/>
                    <a:pt x="43" y="63"/>
                    <a:pt x="45" y="62"/>
                  </a:cubicBezTo>
                  <a:lnTo>
                    <a:pt x="45" y="62"/>
                  </a:lnTo>
                  <a:cubicBezTo>
                    <a:pt x="46" y="61"/>
                    <a:pt x="47" y="61"/>
                    <a:pt x="48" y="60"/>
                  </a:cubicBezTo>
                  <a:cubicBezTo>
                    <a:pt x="49" y="60"/>
                    <a:pt x="50" y="59"/>
                    <a:pt x="50" y="59"/>
                  </a:cubicBezTo>
                  <a:lnTo>
                    <a:pt x="50" y="59"/>
                  </a:lnTo>
                  <a:cubicBezTo>
                    <a:pt x="52" y="58"/>
                    <a:pt x="53" y="57"/>
                    <a:pt x="55" y="55"/>
                  </a:cubicBezTo>
                  <a:lnTo>
                    <a:pt x="55" y="55"/>
                  </a:lnTo>
                  <a:cubicBezTo>
                    <a:pt x="56" y="54"/>
                    <a:pt x="58" y="52"/>
                    <a:pt x="59" y="50"/>
                  </a:cubicBezTo>
                  <a:lnTo>
                    <a:pt x="59" y="50"/>
                  </a:lnTo>
                  <a:lnTo>
                    <a:pt x="60" y="49"/>
                  </a:lnTo>
                  <a:cubicBezTo>
                    <a:pt x="61" y="47"/>
                    <a:pt x="61" y="46"/>
                    <a:pt x="62" y="45"/>
                  </a:cubicBezTo>
                  <a:lnTo>
                    <a:pt x="62" y="45"/>
                  </a:lnTo>
                  <a:cubicBezTo>
                    <a:pt x="63" y="43"/>
                    <a:pt x="63" y="41"/>
                    <a:pt x="64" y="39"/>
                  </a:cubicBezTo>
                  <a:lnTo>
                    <a:pt x="64" y="39"/>
                  </a:lnTo>
                  <a:cubicBezTo>
                    <a:pt x="64" y="37"/>
                    <a:pt x="64" y="34"/>
                    <a:pt x="64" y="32"/>
                  </a:cubicBezTo>
                  <a:cubicBezTo>
                    <a:pt x="64" y="29"/>
                    <a:pt x="64" y="28"/>
                    <a:pt x="64" y="26"/>
                  </a:cubicBezTo>
                  <a:lnTo>
                    <a:pt x="64" y="26"/>
                  </a:lnTo>
                  <a:cubicBezTo>
                    <a:pt x="63" y="24"/>
                    <a:pt x="63" y="22"/>
                    <a:pt x="62" y="20"/>
                  </a:cubicBezTo>
                  <a:lnTo>
                    <a:pt x="62" y="20"/>
                  </a:lnTo>
                  <a:cubicBezTo>
                    <a:pt x="61" y="19"/>
                    <a:pt x="61" y="17"/>
                    <a:pt x="60" y="16"/>
                  </a:cubicBezTo>
                  <a:lnTo>
                    <a:pt x="59" y="15"/>
                  </a:lnTo>
                  <a:lnTo>
                    <a:pt x="59" y="15"/>
                  </a:lnTo>
                  <a:cubicBezTo>
                    <a:pt x="58" y="13"/>
                    <a:pt x="56" y="11"/>
                    <a:pt x="55" y="10"/>
                  </a:cubicBezTo>
                  <a:lnTo>
                    <a:pt x="55" y="10"/>
                  </a:lnTo>
                  <a:cubicBezTo>
                    <a:pt x="53" y="8"/>
                    <a:pt x="52" y="7"/>
                    <a:pt x="50" y="6"/>
                  </a:cubicBezTo>
                  <a:lnTo>
                    <a:pt x="50" y="6"/>
                  </a:lnTo>
                  <a:cubicBezTo>
                    <a:pt x="50" y="5"/>
                    <a:pt x="49" y="5"/>
                    <a:pt x="48" y="5"/>
                  </a:cubicBezTo>
                  <a:cubicBezTo>
                    <a:pt x="47" y="4"/>
                    <a:pt x="46" y="3"/>
                    <a:pt x="45" y="3"/>
                  </a:cubicBezTo>
                  <a:lnTo>
                    <a:pt x="45" y="3"/>
                  </a:lnTo>
                  <a:cubicBezTo>
                    <a:pt x="43" y="2"/>
                    <a:pt x="41" y="1"/>
                    <a:pt x="39" y="1"/>
                  </a:cubicBezTo>
                  <a:lnTo>
                    <a:pt x="39" y="1"/>
                  </a:lnTo>
                  <a:cubicBezTo>
                    <a:pt x="37" y="1"/>
                    <a:pt x="34" y="0"/>
                    <a:pt x="32" y="0"/>
                  </a:cubicBezTo>
                  <a:cubicBezTo>
                    <a:pt x="30" y="0"/>
                    <a:pt x="28" y="1"/>
                    <a:pt x="26" y="1"/>
                  </a:cubicBezTo>
                  <a:lnTo>
                    <a:pt x="26" y="1"/>
                  </a:lnTo>
                  <a:cubicBezTo>
                    <a:pt x="24" y="1"/>
                    <a:pt x="22" y="2"/>
                    <a:pt x="20" y="3"/>
                  </a:cubicBezTo>
                  <a:lnTo>
                    <a:pt x="20" y="3"/>
                  </a:lnTo>
                  <a:cubicBezTo>
                    <a:pt x="19" y="3"/>
                    <a:pt x="17" y="4"/>
                    <a:pt x="16" y="5"/>
                  </a:cubicBezTo>
                  <a:cubicBezTo>
                    <a:pt x="16" y="5"/>
                    <a:pt x="15" y="5"/>
                    <a:pt x="15" y="6"/>
                  </a:cubicBezTo>
                  <a:lnTo>
                    <a:pt x="15" y="6"/>
                  </a:lnTo>
                  <a:cubicBezTo>
                    <a:pt x="13" y="7"/>
                    <a:pt x="11" y="8"/>
                    <a:pt x="10" y="10"/>
                  </a:cubicBezTo>
                  <a:lnTo>
                    <a:pt x="10" y="10"/>
                  </a:lnTo>
                  <a:cubicBezTo>
                    <a:pt x="8" y="12"/>
                    <a:pt x="6" y="14"/>
                    <a:pt x="5" y="16"/>
                  </a:cubicBezTo>
                  <a:cubicBezTo>
                    <a:pt x="4" y="18"/>
                    <a:pt x="3" y="19"/>
                    <a:pt x="3" y="20"/>
                  </a:cubicBezTo>
                  <a:lnTo>
                    <a:pt x="3" y="20"/>
                  </a:lnTo>
                  <a:cubicBezTo>
                    <a:pt x="2" y="22"/>
                    <a:pt x="1" y="24"/>
                    <a:pt x="1" y="26"/>
                  </a:cubicBezTo>
                  <a:lnTo>
                    <a:pt x="1" y="26"/>
                  </a:lnTo>
                  <a:cubicBezTo>
                    <a:pt x="1" y="28"/>
                    <a:pt x="0" y="30"/>
                    <a:pt x="0" y="32"/>
                  </a:cubicBezTo>
                  <a:cubicBezTo>
                    <a:pt x="0" y="34"/>
                    <a:pt x="1" y="37"/>
                    <a:pt x="1" y="39"/>
                  </a:cubicBezTo>
                  <a:lnTo>
                    <a:pt x="1" y="39"/>
                  </a:lnTo>
                  <a:cubicBezTo>
                    <a:pt x="1" y="41"/>
                    <a:pt x="2" y="43"/>
                    <a:pt x="3" y="45"/>
                  </a:cubicBezTo>
                  <a:lnTo>
                    <a:pt x="3" y="45"/>
                  </a:lnTo>
                  <a:cubicBezTo>
                    <a:pt x="3" y="46"/>
                    <a:pt x="4" y="47"/>
                    <a:pt x="5" y="49"/>
                  </a:cubicBezTo>
                  <a:cubicBezTo>
                    <a:pt x="5" y="49"/>
                    <a:pt x="5" y="50"/>
                    <a:pt x="6" y="50"/>
                  </a:cubicBezTo>
                  <a:lnTo>
                    <a:pt x="6" y="50"/>
                  </a:lnTo>
                  <a:cubicBezTo>
                    <a:pt x="7" y="52"/>
                    <a:pt x="8" y="54"/>
                    <a:pt x="10" y="55"/>
                  </a:cubicBezTo>
                  <a:lnTo>
                    <a:pt x="10" y="55"/>
                  </a:lnTo>
                  <a:cubicBezTo>
                    <a:pt x="12" y="57"/>
                    <a:pt x="14" y="59"/>
                    <a:pt x="16" y="60"/>
                  </a:cubicBezTo>
                  <a:cubicBezTo>
                    <a:pt x="17" y="61"/>
                    <a:pt x="19" y="61"/>
                    <a:pt x="20" y="62"/>
                  </a:cubicBezTo>
                  <a:lnTo>
                    <a:pt x="20" y="62"/>
                  </a:lnTo>
                  <a:cubicBezTo>
                    <a:pt x="22" y="63"/>
                    <a:pt x="24" y="63"/>
                    <a:pt x="26" y="64"/>
                  </a:cubicBezTo>
                  <a:lnTo>
                    <a:pt x="26" y="64"/>
                  </a:lnTo>
                  <a:cubicBezTo>
                    <a:pt x="28" y="64"/>
                    <a:pt x="30" y="64"/>
                    <a:pt x="32" y="64"/>
                  </a:cubicBezTo>
                  <a:close/>
                  <a:moveTo>
                    <a:pt x="32" y="64"/>
                  </a:moveTo>
                  <a:lnTo>
                    <a:pt x="32" y="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4270764" y="1403959"/>
              <a:ext cx="14987" cy="14987"/>
            </a:xfrm>
            <a:custGeom>
              <a:rect b="b" l="l" r="r" t="t"/>
              <a:pathLst>
                <a:path extrusionOk="0" h="65" w="65">
                  <a:moveTo>
                    <a:pt x="63" y="26"/>
                  </a:moveTo>
                  <a:lnTo>
                    <a:pt x="63" y="26"/>
                  </a:lnTo>
                  <a:cubicBezTo>
                    <a:pt x="63" y="24"/>
                    <a:pt x="62" y="22"/>
                    <a:pt x="61" y="20"/>
                  </a:cubicBezTo>
                  <a:lnTo>
                    <a:pt x="61" y="20"/>
                  </a:lnTo>
                  <a:cubicBezTo>
                    <a:pt x="61" y="19"/>
                    <a:pt x="60" y="18"/>
                    <a:pt x="59" y="16"/>
                  </a:cubicBezTo>
                  <a:cubicBezTo>
                    <a:pt x="59" y="16"/>
                    <a:pt x="59" y="15"/>
                    <a:pt x="58" y="15"/>
                  </a:cubicBezTo>
                  <a:lnTo>
                    <a:pt x="58" y="15"/>
                  </a:lnTo>
                  <a:cubicBezTo>
                    <a:pt x="56" y="11"/>
                    <a:pt x="53" y="8"/>
                    <a:pt x="49" y="6"/>
                  </a:cubicBezTo>
                  <a:lnTo>
                    <a:pt x="49" y="6"/>
                  </a:lnTo>
                  <a:cubicBezTo>
                    <a:pt x="49" y="5"/>
                    <a:pt x="48" y="5"/>
                    <a:pt x="48" y="5"/>
                  </a:cubicBezTo>
                  <a:cubicBezTo>
                    <a:pt x="46" y="4"/>
                    <a:pt x="45" y="3"/>
                    <a:pt x="44" y="3"/>
                  </a:cubicBezTo>
                  <a:lnTo>
                    <a:pt x="44" y="3"/>
                  </a:lnTo>
                  <a:cubicBezTo>
                    <a:pt x="42" y="2"/>
                    <a:pt x="40" y="1"/>
                    <a:pt x="38" y="1"/>
                  </a:cubicBezTo>
                  <a:lnTo>
                    <a:pt x="38" y="1"/>
                  </a:lnTo>
                  <a:cubicBezTo>
                    <a:pt x="36" y="1"/>
                    <a:pt x="34" y="0"/>
                    <a:pt x="32" y="0"/>
                  </a:cubicBezTo>
                  <a:cubicBezTo>
                    <a:pt x="29" y="0"/>
                    <a:pt x="27" y="1"/>
                    <a:pt x="25" y="1"/>
                  </a:cubicBezTo>
                  <a:lnTo>
                    <a:pt x="25" y="1"/>
                  </a:lnTo>
                  <a:cubicBezTo>
                    <a:pt x="23" y="1"/>
                    <a:pt x="21" y="2"/>
                    <a:pt x="19" y="3"/>
                  </a:cubicBezTo>
                  <a:lnTo>
                    <a:pt x="19" y="3"/>
                  </a:lnTo>
                  <a:cubicBezTo>
                    <a:pt x="18" y="3"/>
                    <a:pt x="17" y="4"/>
                    <a:pt x="16" y="5"/>
                  </a:cubicBezTo>
                  <a:cubicBezTo>
                    <a:pt x="15" y="5"/>
                    <a:pt x="14" y="5"/>
                    <a:pt x="14" y="6"/>
                  </a:cubicBezTo>
                  <a:lnTo>
                    <a:pt x="14" y="6"/>
                  </a:lnTo>
                  <a:cubicBezTo>
                    <a:pt x="12" y="7"/>
                    <a:pt x="10" y="8"/>
                    <a:pt x="9" y="10"/>
                  </a:cubicBezTo>
                  <a:lnTo>
                    <a:pt x="9" y="10"/>
                  </a:lnTo>
                  <a:cubicBezTo>
                    <a:pt x="7" y="11"/>
                    <a:pt x="6" y="13"/>
                    <a:pt x="5" y="15"/>
                  </a:cubicBezTo>
                  <a:lnTo>
                    <a:pt x="5" y="15"/>
                  </a:lnTo>
                  <a:lnTo>
                    <a:pt x="4" y="16"/>
                  </a:lnTo>
                  <a:cubicBezTo>
                    <a:pt x="3" y="17"/>
                    <a:pt x="3" y="19"/>
                    <a:pt x="2" y="20"/>
                  </a:cubicBezTo>
                  <a:lnTo>
                    <a:pt x="2" y="20"/>
                  </a:lnTo>
                  <a:cubicBezTo>
                    <a:pt x="1" y="22"/>
                    <a:pt x="1" y="24"/>
                    <a:pt x="0" y="26"/>
                  </a:cubicBezTo>
                  <a:lnTo>
                    <a:pt x="0" y="26"/>
                  </a:lnTo>
                  <a:cubicBezTo>
                    <a:pt x="0" y="28"/>
                    <a:pt x="0" y="30"/>
                    <a:pt x="0" y="32"/>
                  </a:cubicBezTo>
                  <a:lnTo>
                    <a:pt x="0" y="32"/>
                  </a:lnTo>
                  <a:lnTo>
                    <a:pt x="0" y="32"/>
                  </a:lnTo>
                  <a:lnTo>
                    <a:pt x="0" y="33"/>
                  </a:lnTo>
                  <a:cubicBezTo>
                    <a:pt x="0" y="35"/>
                    <a:pt x="0" y="37"/>
                    <a:pt x="0" y="39"/>
                  </a:cubicBezTo>
                  <a:lnTo>
                    <a:pt x="0" y="39"/>
                  </a:lnTo>
                  <a:cubicBezTo>
                    <a:pt x="1" y="41"/>
                    <a:pt x="1" y="43"/>
                    <a:pt x="2" y="45"/>
                  </a:cubicBezTo>
                  <a:lnTo>
                    <a:pt x="2" y="45"/>
                  </a:lnTo>
                  <a:cubicBezTo>
                    <a:pt x="3" y="46"/>
                    <a:pt x="3" y="47"/>
                    <a:pt x="4" y="49"/>
                  </a:cubicBezTo>
                  <a:lnTo>
                    <a:pt x="5" y="50"/>
                  </a:lnTo>
                  <a:lnTo>
                    <a:pt x="5" y="50"/>
                  </a:lnTo>
                  <a:cubicBezTo>
                    <a:pt x="6" y="52"/>
                    <a:pt x="8" y="54"/>
                    <a:pt x="9" y="55"/>
                  </a:cubicBezTo>
                  <a:lnTo>
                    <a:pt x="9" y="55"/>
                  </a:lnTo>
                  <a:cubicBezTo>
                    <a:pt x="11" y="57"/>
                    <a:pt x="13" y="58"/>
                    <a:pt x="16" y="60"/>
                  </a:cubicBezTo>
                  <a:cubicBezTo>
                    <a:pt x="20" y="62"/>
                    <a:pt x="26" y="64"/>
                    <a:pt x="32" y="64"/>
                  </a:cubicBezTo>
                  <a:lnTo>
                    <a:pt x="32" y="64"/>
                  </a:lnTo>
                  <a:lnTo>
                    <a:pt x="32" y="64"/>
                  </a:lnTo>
                  <a:cubicBezTo>
                    <a:pt x="34" y="64"/>
                    <a:pt x="36" y="64"/>
                    <a:pt x="38" y="64"/>
                  </a:cubicBezTo>
                  <a:lnTo>
                    <a:pt x="38" y="64"/>
                  </a:lnTo>
                  <a:cubicBezTo>
                    <a:pt x="40" y="63"/>
                    <a:pt x="42" y="63"/>
                    <a:pt x="44" y="62"/>
                  </a:cubicBezTo>
                  <a:lnTo>
                    <a:pt x="44" y="62"/>
                  </a:lnTo>
                  <a:cubicBezTo>
                    <a:pt x="45" y="61"/>
                    <a:pt x="47" y="61"/>
                    <a:pt x="48" y="60"/>
                  </a:cubicBezTo>
                  <a:lnTo>
                    <a:pt x="49" y="59"/>
                  </a:lnTo>
                  <a:lnTo>
                    <a:pt x="49" y="59"/>
                  </a:lnTo>
                  <a:cubicBezTo>
                    <a:pt x="51" y="58"/>
                    <a:pt x="53" y="57"/>
                    <a:pt x="54" y="55"/>
                  </a:cubicBezTo>
                  <a:lnTo>
                    <a:pt x="54" y="55"/>
                  </a:lnTo>
                  <a:cubicBezTo>
                    <a:pt x="56" y="54"/>
                    <a:pt x="57" y="52"/>
                    <a:pt x="58" y="50"/>
                  </a:cubicBezTo>
                  <a:lnTo>
                    <a:pt x="58" y="50"/>
                  </a:lnTo>
                  <a:cubicBezTo>
                    <a:pt x="59" y="50"/>
                    <a:pt x="59" y="49"/>
                    <a:pt x="59" y="48"/>
                  </a:cubicBezTo>
                  <a:cubicBezTo>
                    <a:pt x="61" y="45"/>
                    <a:pt x="62" y="42"/>
                    <a:pt x="63" y="39"/>
                  </a:cubicBezTo>
                  <a:lnTo>
                    <a:pt x="63" y="39"/>
                  </a:lnTo>
                  <a:cubicBezTo>
                    <a:pt x="63" y="37"/>
                    <a:pt x="64" y="35"/>
                    <a:pt x="64" y="32"/>
                  </a:cubicBezTo>
                  <a:lnTo>
                    <a:pt x="64" y="32"/>
                  </a:lnTo>
                  <a:cubicBezTo>
                    <a:pt x="64" y="30"/>
                    <a:pt x="63" y="28"/>
                    <a:pt x="63" y="26"/>
                  </a:cubicBezTo>
                  <a:close/>
                  <a:moveTo>
                    <a:pt x="63" y="26"/>
                  </a:moveTo>
                  <a:lnTo>
                    <a:pt x="63" y="2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4158862" y="1428937"/>
              <a:ext cx="14987" cy="14987"/>
            </a:xfrm>
            <a:custGeom>
              <a:rect b="b" l="l" r="r" t="t"/>
              <a:pathLst>
                <a:path extrusionOk="0" h="65" w="65">
                  <a:moveTo>
                    <a:pt x="61" y="20"/>
                  </a:moveTo>
                  <a:lnTo>
                    <a:pt x="61" y="20"/>
                  </a:lnTo>
                  <a:cubicBezTo>
                    <a:pt x="61" y="18"/>
                    <a:pt x="60" y="17"/>
                    <a:pt x="60" y="16"/>
                  </a:cubicBezTo>
                  <a:cubicBezTo>
                    <a:pt x="58" y="13"/>
                    <a:pt x="57" y="11"/>
                    <a:pt x="55" y="9"/>
                  </a:cubicBezTo>
                  <a:lnTo>
                    <a:pt x="55" y="9"/>
                  </a:lnTo>
                  <a:cubicBezTo>
                    <a:pt x="53" y="7"/>
                    <a:pt x="50" y="6"/>
                    <a:pt x="48" y="4"/>
                  </a:cubicBezTo>
                  <a:cubicBezTo>
                    <a:pt x="43" y="1"/>
                    <a:pt x="38" y="0"/>
                    <a:pt x="32" y="0"/>
                  </a:cubicBezTo>
                  <a:cubicBezTo>
                    <a:pt x="30" y="0"/>
                    <a:pt x="28" y="0"/>
                    <a:pt x="26" y="0"/>
                  </a:cubicBezTo>
                  <a:lnTo>
                    <a:pt x="26" y="0"/>
                  </a:lnTo>
                  <a:cubicBezTo>
                    <a:pt x="24" y="1"/>
                    <a:pt x="22" y="2"/>
                    <a:pt x="20" y="2"/>
                  </a:cubicBezTo>
                  <a:lnTo>
                    <a:pt x="20" y="2"/>
                  </a:lnTo>
                  <a:cubicBezTo>
                    <a:pt x="18" y="3"/>
                    <a:pt x="17" y="4"/>
                    <a:pt x="16" y="4"/>
                  </a:cubicBezTo>
                  <a:cubicBezTo>
                    <a:pt x="15" y="5"/>
                    <a:pt x="15" y="5"/>
                    <a:pt x="14" y="5"/>
                  </a:cubicBezTo>
                  <a:lnTo>
                    <a:pt x="14" y="5"/>
                  </a:lnTo>
                  <a:cubicBezTo>
                    <a:pt x="12" y="6"/>
                    <a:pt x="11" y="8"/>
                    <a:pt x="9" y="9"/>
                  </a:cubicBezTo>
                  <a:lnTo>
                    <a:pt x="9" y="9"/>
                  </a:lnTo>
                  <a:cubicBezTo>
                    <a:pt x="8" y="11"/>
                    <a:pt x="6" y="12"/>
                    <a:pt x="5" y="14"/>
                  </a:cubicBezTo>
                  <a:lnTo>
                    <a:pt x="5" y="14"/>
                  </a:lnTo>
                  <a:cubicBezTo>
                    <a:pt x="5" y="15"/>
                    <a:pt x="5" y="15"/>
                    <a:pt x="4" y="16"/>
                  </a:cubicBezTo>
                  <a:cubicBezTo>
                    <a:pt x="3" y="19"/>
                    <a:pt x="1" y="22"/>
                    <a:pt x="1" y="26"/>
                  </a:cubicBezTo>
                  <a:lnTo>
                    <a:pt x="1" y="26"/>
                  </a:lnTo>
                  <a:cubicBezTo>
                    <a:pt x="0" y="28"/>
                    <a:pt x="0" y="30"/>
                    <a:pt x="0" y="32"/>
                  </a:cubicBezTo>
                  <a:lnTo>
                    <a:pt x="0" y="32"/>
                  </a:lnTo>
                  <a:cubicBezTo>
                    <a:pt x="0" y="34"/>
                    <a:pt x="0" y="36"/>
                    <a:pt x="1" y="38"/>
                  </a:cubicBezTo>
                  <a:lnTo>
                    <a:pt x="1" y="38"/>
                  </a:lnTo>
                  <a:cubicBezTo>
                    <a:pt x="1" y="40"/>
                    <a:pt x="2" y="42"/>
                    <a:pt x="2" y="44"/>
                  </a:cubicBezTo>
                  <a:lnTo>
                    <a:pt x="2" y="44"/>
                  </a:lnTo>
                  <a:cubicBezTo>
                    <a:pt x="3" y="45"/>
                    <a:pt x="4" y="47"/>
                    <a:pt x="4" y="48"/>
                  </a:cubicBezTo>
                  <a:cubicBezTo>
                    <a:pt x="5" y="48"/>
                    <a:pt x="5" y="49"/>
                    <a:pt x="5" y="50"/>
                  </a:cubicBezTo>
                  <a:lnTo>
                    <a:pt x="5" y="50"/>
                  </a:lnTo>
                  <a:cubicBezTo>
                    <a:pt x="7" y="51"/>
                    <a:pt x="8" y="53"/>
                    <a:pt x="9" y="55"/>
                  </a:cubicBezTo>
                  <a:lnTo>
                    <a:pt x="9" y="55"/>
                  </a:lnTo>
                  <a:cubicBezTo>
                    <a:pt x="11" y="56"/>
                    <a:pt x="12" y="57"/>
                    <a:pt x="14" y="58"/>
                  </a:cubicBezTo>
                  <a:lnTo>
                    <a:pt x="14" y="58"/>
                  </a:lnTo>
                  <a:cubicBezTo>
                    <a:pt x="15" y="59"/>
                    <a:pt x="14" y="59"/>
                    <a:pt x="16" y="60"/>
                  </a:cubicBezTo>
                  <a:cubicBezTo>
                    <a:pt x="16" y="60"/>
                    <a:pt x="18" y="61"/>
                    <a:pt x="20" y="61"/>
                  </a:cubicBezTo>
                  <a:lnTo>
                    <a:pt x="20" y="61"/>
                  </a:lnTo>
                  <a:cubicBezTo>
                    <a:pt x="22" y="62"/>
                    <a:pt x="24" y="63"/>
                    <a:pt x="26" y="63"/>
                  </a:cubicBezTo>
                  <a:lnTo>
                    <a:pt x="26" y="63"/>
                  </a:lnTo>
                  <a:cubicBezTo>
                    <a:pt x="28" y="64"/>
                    <a:pt x="30" y="64"/>
                    <a:pt x="32" y="64"/>
                  </a:cubicBezTo>
                  <a:lnTo>
                    <a:pt x="32" y="64"/>
                  </a:lnTo>
                  <a:lnTo>
                    <a:pt x="32" y="64"/>
                  </a:lnTo>
                  <a:lnTo>
                    <a:pt x="32" y="64"/>
                  </a:lnTo>
                  <a:cubicBezTo>
                    <a:pt x="34" y="64"/>
                    <a:pt x="36" y="64"/>
                    <a:pt x="38" y="63"/>
                  </a:cubicBezTo>
                  <a:lnTo>
                    <a:pt x="38" y="63"/>
                  </a:lnTo>
                  <a:cubicBezTo>
                    <a:pt x="40" y="63"/>
                    <a:pt x="42" y="62"/>
                    <a:pt x="44" y="61"/>
                  </a:cubicBezTo>
                  <a:lnTo>
                    <a:pt x="44" y="61"/>
                  </a:lnTo>
                  <a:cubicBezTo>
                    <a:pt x="46" y="61"/>
                    <a:pt x="47" y="60"/>
                    <a:pt x="48" y="60"/>
                  </a:cubicBezTo>
                  <a:cubicBezTo>
                    <a:pt x="49" y="59"/>
                    <a:pt x="49" y="59"/>
                    <a:pt x="50" y="58"/>
                  </a:cubicBezTo>
                  <a:lnTo>
                    <a:pt x="50" y="58"/>
                  </a:lnTo>
                  <a:cubicBezTo>
                    <a:pt x="52" y="57"/>
                    <a:pt x="53" y="56"/>
                    <a:pt x="55" y="55"/>
                  </a:cubicBezTo>
                  <a:lnTo>
                    <a:pt x="55" y="55"/>
                  </a:lnTo>
                  <a:cubicBezTo>
                    <a:pt x="57" y="53"/>
                    <a:pt x="58" y="50"/>
                    <a:pt x="60" y="48"/>
                  </a:cubicBezTo>
                  <a:cubicBezTo>
                    <a:pt x="60" y="47"/>
                    <a:pt x="61" y="45"/>
                    <a:pt x="62" y="44"/>
                  </a:cubicBezTo>
                  <a:lnTo>
                    <a:pt x="62" y="44"/>
                  </a:lnTo>
                  <a:cubicBezTo>
                    <a:pt x="62" y="42"/>
                    <a:pt x="63" y="40"/>
                    <a:pt x="63" y="38"/>
                  </a:cubicBezTo>
                  <a:lnTo>
                    <a:pt x="63" y="38"/>
                  </a:lnTo>
                  <a:cubicBezTo>
                    <a:pt x="64" y="36"/>
                    <a:pt x="64" y="34"/>
                    <a:pt x="64" y="32"/>
                  </a:cubicBezTo>
                  <a:lnTo>
                    <a:pt x="64" y="32"/>
                  </a:lnTo>
                  <a:lnTo>
                    <a:pt x="64" y="32"/>
                  </a:lnTo>
                  <a:lnTo>
                    <a:pt x="64" y="32"/>
                  </a:lnTo>
                  <a:cubicBezTo>
                    <a:pt x="64" y="30"/>
                    <a:pt x="64" y="28"/>
                    <a:pt x="63" y="26"/>
                  </a:cubicBezTo>
                  <a:lnTo>
                    <a:pt x="63" y="26"/>
                  </a:lnTo>
                  <a:cubicBezTo>
                    <a:pt x="63" y="24"/>
                    <a:pt x="62" y="22"/>
                    <a:pt x="62" y="20"/>
                  </a:cubicBezTo>
                  <a:lnTo>
                    <a:pt x="61" y="20"/>
                  </a:lnTo>
                  <a:close/>
                  <a:moveTo>
                    <a:pt x="61" y="20"/>
                  </a:moveTo>
                  <a:lnTo>
                    <a:pt x="61" y="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"/>
          <p:cNvSpPr txBox="1"/>
          <p:nvPr>
            <p:ph type="title"/>
          </p:nvPr>
        </p:nvSpPr>
        <p:spPr>
          <a:xfrm>
            <a:off x="452550" y="771525"/>
            <a:ext cx="82389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Reframing</a:t>
            </a:r>
            <a:endParaRPr/>
          </a:p>
        </p:txBody>
      </p:sp>
      <p:graphicFrame>
        <p:nvGraphicFramePr>
          <p:cNvPr id="304" name="Google Shape;304;p31"/>
          <p:cNvGraphicFramePr/>
          <p:nvPr/>
        </p:nvGraphicFramePr>
        <p:xfrm>
          <a:off x="1738338" y="143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{5D3170B3-34B5-46E2-8CDF-FEBC4F5DA2DF}</a:tableStyleId>
              </a:tblPr>
              <a:tblGrid>
                <a:gridCol w="2833650"/>
                <a:gridCol w="2833650"/>
              </a:tblGrid>
              <a:tr h="1007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Old Question</a:t>
                      </a:r>
                      <a:endParaRPr sz="16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New Research Question</a:t>
                      </a:r>
                      <a:endParaRPr sz="16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</a:tr>
              <a:tr h="1007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What patterns of performance disparity or </a:t>
                      </a:r>
                      <a:r>
                        <a:rPr b="1"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bias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are present in ICU </a:t>
                      </a:r>
                      <a:r>
                        <a:rPr b="1"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mortality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and </a:t>
                      </a:r>
                      <a:r>
                        <a:rPr b="1"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readmission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models when comparing patients of different demographics or hospital contexts, and </a:t>
                      </a:r>
                      <a:r>
                        <a:rPr b="1"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how might these nuances influence clinical decision-making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?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Can we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 ICU patient poor outcomes (death or readmission)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using demographic, clinical, and physiological data from 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the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dataset, and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how does imbalance affect model 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performance?</a:t>
                      </a:r>
                      <a:r>
                        <a:rPr lang="en" sz="1200">
                          <a:solidFill>
                            <a:schemeClr val="dk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/>
          <p:nvPr/>
        </p:nvSpPr>
        <p:spPr>
          <a:xfrm>
            <a:off x="1748275" y="2312250"/>
            <a:ext cx="767700" cy="7677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4823425" y="2312250"/>
            <a:ext cx="767700" cy="7677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7750650" y="2312250"/>
            <a:ext cx="767700" cy="7677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0" name="Google Shape;80;p14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Updates!</a:t>
            </a:r>
            <a:endParaRPr/>
          </a:p>
        </p:txBody>
      </p:sp>
      <p:sp>
        <p:nvSpPr>
          <p:cNvPr id="81" name="Google Shape;81;p14"/>
          <p:cNvSpPr txBox="1"/>
          <p:nvPr/>
        </p:nvSpPr>
        <p:spPr>
          <a:xfrm>
            <a:off x="325850" y="3237675"/>
            <a:ext cx="20886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Original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325825" y="3719474"/>
            <a:ext cx="20886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Testing our original research question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986275" y="1386838"/>
            <a:ext cx="767700" cy="7677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3400979" y="3237675"/>
            <a:ext cx="20886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Reframing 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3400973" y="3719480"/>
            <a:ext cx="20886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Coming up with a new research question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4061425" y="1386838"/>
            <a:ext cx="767700" cy="7677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6328200" y="3237675"/>
            <a:ext cx="20886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New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6328200" y="3719478"/>
            <a:ext cx="20886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Testing out our broader research question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" name="Google Shape;89;p14"/>
          <p:cNvSpPr/>
          <p:nvPr/>
        </p:nvSpPr>
        <p:spPr>
          <a:xfrm>
            <a:off x="6988650" y="1386838"/>
            <a:ext cx="767700" cy="7677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90" name="Google Shape;90;p14"/>
          <p:cNvGrpSpPr/>
          <p:nvPr/>
        </p:nvGrpSpPr>
        <p:grpSpPr>
          <a:xfrm>
            <a:off x="5092887" y="2510787"/>
            <a:ext cx="228798" cy="370679"/>
            <a:chOff x="2953915" y="1214125"/>
            <a:chExt cx="228798" cy="370679"/>
          </a:xfrm>
        </p:grpSpPr>
        <p:sp>
          <p:nvSpPr>
            <p:cNvPr id="91" name="Google Shape;91;p14"/>
            <p:cNvSpPr/>
            <p:nvPr/>
          </p:nvSpPr>
          <p:spPr>
            <a:xfrm>
              <a:off x="3003871" y="1376982"/>
              <a:ext cx="171850" cy="128886"/>
            </a:xfrm>
            <a:custGeom>
              <a:rect b="b" l="l" r="r" t="t"/>
              <a:pathLst>
                <a:path extrusionOk="0" h="568" w="757">
                  <a:moveTo>
                    <a:pt x="0" y="0"/>
                  </a:moveTo>
                  <a:lnTo>
                    <a:pt x="756" y="0"/>
                  </a:lnTo>
                  <a:lnTo>
                    <a:pt x="756" y="567"/>
                  </a:lnTo>
                  <a:lnTo>
                    <a:pt x="0" y="567"/>
                  </a:lnTo>
                  <a:lnTo>
                    <a:pt x="0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3050830" y="1401961"/>
              <a:ext cx="77932" cy="77932"/>
            </a:xfrm>
            <a:custGeom>
              <a:rect b="b" l="l" r="r" t="t"/>
              <a:pathLst>
                <a:path extrusionOk="0" h="342" w="343">
                  <a:moveTo>
                    <a:pt x="310" y="82"/>
                  </a:moveTo>
                  <a:lnTo>
                    <a:pt x="260" y="82"/>
                  </a:lnTo>
                  <a:lnTo>
                    <a:pt x="260" y="32"/>
                  </a:lnTo>
                  <a:lnTo>
                    <a:pt x="260" y="32"/>
                  </a:lnTo>
                  <a:lnTo>
                    <a:pt x="260" y="32"/>
                  </a:lnTo>
                  <a:cubicBezTo>
                    <a:pt x="260" y="26"/>
                    <a:pt x="258" y="20"/>
                    <a:pt x="256" y="16"/>
                  </a:cubicBezTo>
                  <a:cubicBezTo>
                    <a:pt x="253" y="11"/>
                    <a:pt x="249" y="7"/>
                    <a:pt x="244" y="4"/>
                  </a:cubicBezTo>
                  <a:cubicBezTo>
                    <a:pt x="239" y="1"/>
                    <a:pt x="233" y="0"/>
                    <a:pt x="228" y="0"/>
                  </a:cubicBezTo>
                  <a:lnTo>
                    <a:pt x="114" y="0"/>
                  </a:lnTo>
                  <a:lnTo>
                    <a:pt x="114" y="0"/>
                  </a:lnTo>
                  <a:cubicBezTo>
                    <a:pt x="109" y="0"/>
                    <a:pt x="103" y="1"/>
                    <a:pt x="98" y="4"/>
                  </a:cubicBezTo>
                  <a:cubicBezTo>
                    <a:pt x="94" y="7"/>
                    <a:pt x="89" y="11"/>
                    <a:pt x="87" y="16"/>
                  </a:cubicBezTo>
                  <a:cubicBezTo>
                    <a:pt x="84" y="20"/>
                    <a:pt x="82" y="26"/>
                    <a:pt x="82" y="32"/>
                  </a:cubicBezTo>
                  <a:lnTo>
                    <a:pt x="82" y="82"/>
                  </a:lnTo>
                  <a:lnTo>
                    <a:pt x="32" y="82"/>
                  </a:lnTo>
                  <a:lnTo>
                    <a:pt x="32" y="82"/>
                  </a:lnTo>
                  <a:cubicBezTo>
                    <a:pt x="26" y="82"/>
                    <a:pt x="21" y="83"/>
                    <a:pt x="16" y="86"/>
                  </a:cubicBezTo>
                  <a:cubicBezTo>
                    <a:pt x="11" y="89"/>
                    <a:pt x="7" y="93"/>
                    <a:pt x="4" y="98"/>
                  </a:cubicBezTo>
                  <a:cubicBezTo>
                    <a:pt x="1" y="103"/>
                    <a:pt x="0" y="108"/>
                    <a:pt x="0" y="114"/>
                  </a:cubicBezTo>
                  <a:lnTo>
                    <a:pt x="0" y="227"/>
                  </a:lnTo>
                  <a:lnTo>
                    <a:pt x="0" y="227"/>
                  </a:lnTo>
                  <a:cubicBezTo>
                    <a:pt x="0" y="232"/>
                    <a:pt x="1" y="238"/>
                    <a:pt x="4" y="243"/>
                  </a:cubicBezTo>
                  <a:cubicBezTo>
                    <a:pt x="7" y="248"/>
                    <a:pt x="11" y="252"/>
                    <a:pt x="16" y="255"/>
                  </a:cubicBezTo>
                  <a:cubicBezTo>
                    <a:pt x="21" y="257"/>
                    <a:pt x="26" y="259"/>
                    <a:pt x="32" y="259"/>
                  </a:cubicBezTo>
                  <a:lnTo>
                    <a:pt x="82" y="259"/>
                  </a:lnTo>
                  <a:lnTo>
                    <a:pt x="82" y="309"/>
                  </a:lnTo>
                  <a:lnTo>
                    <a:pt x="82" y="309"/>
                  </a:lnTo>
                  <a:cubicBezTo>
                    <a:pt x="82" y="315"/>
                    <a:pt x="84" y="320"/>
                    <a:pt x="87" y="325"/>
                  </a:cubicBezTo>
                  <a:cubicBezTo>
                    <a:pt x="89" y="330"/>
                    <a:pt x="94" y="334"/>
                    <a:pt x="98" y="337"/>
                  </a:cubicBezTo>
                  <a:cubicBezTo>
                    <a:pt x="103" y="340"/>
                    <a:pt x="109" y="341"/>
                    <a:pt x="114" y="341"/>
                  </a:cubicBezTo>
                  <a:lnTo>
                    <a:pt x="228" y="341"/>
                  </a:lnTo>
                  <a:lnTo>
                    <a:pt x="228" y="341"/>
                  </a:lnTo>
                  <a:cubicBezTo>
                    <a:pt x="233" y="341"/>
                    <a:pt x="239" y="340"/>
                    <a:pt x="244" y="337"/>
                  </a:cubicBezTo>
                  <a:cubicBezTo>
                    <a:pt x="249" y="334"/>
                    <a:pt x="253" y="330"/>
                    <a:pt x="256" y="325"/>
                  </a:cubicBezTo>
                  <a:cubicBezTo>
                    <a:pt x="258" y="320"/>
                    <a:pt x="260" y="315"/>
                    <a:pt x="260" y="309"/>
                  </a:cubicBezTo>
                  <a:lnTo>
                    <a:pt x="260" y="259"/>
                  </a:lnTo>
                  <a:lnTo>
                    <a:pt x="310" y="259"/>
                  </a:lnTo>
                  <a:lnTo>
                    <a:pt x="310" y="259"/>
                  </a:lnTo>
                  <a:cubicBezTo>
                    <a:pt x="316" y="259"/>
                    <a:pt x="322" y="257"/>
                    <a:pt x="326" y="255"/>
                  </a:cubicBezTo>
                  <a:cubicBezTo>
                    <a:pt x="331" y="252"/>
                    <a:pt x="335" y="248"/>
                    <a:pt x="338" y="243"/>
                  </a:cubicBezTo>
                  <a:cubicBezTo>
                    <a:pt x="341" y="238"/>
                    <a:pt x="342" y="232"/>
                    <a:pt x="342" y="227"/>
                  </a:cubicBezTo>
                  <a:lnTo>
                    <a:pt x="342" y="227"/>
                  </a:lnTo>
                  <a:lnTo>
                    <a:pt x="342" y="114"/>
                  </a:lnTo>
                  <a:lnTo>
                    <a:pt x="342" y="114"/>
                  </a:lnTo>
                  <a:lnTo>
                    <a:pt x="342" y="114"/>
                  </a:lnTo>
                  <a:cubicBezTo>
                    <a:pt x="342" y="108"/>
                    <a:pt x="341" y="103"/>
                    <a:pt x="338" y="98"/>
                  </a:cubicBezTo>
                  <a:cubicBezTo>
                    <a:pt x="335" y="93"/>
                    <a:pt x="331" y="89"/>
                    <a:pt x="326" y="86"/>
                  </a:cubicBezTo>
                  <a:cubicBezTo>
                    <a:pt x="321" y="83"/>
                    <a:pt x="316" y="82"/>
                    <a:pt x="310" y="82"/>
                  </a:cubicBezTo>
                  <a:close/>
                  <a:moveTo>
                    <a:pt x="278" y="195"/>
                  </a:moveTo>
                  <a:lnTo>
                    <a:pt x="228" y="195"/>
                  </a:lnTo>
                  <a:lnTo>
                    <a:pt x="228" y="195"/>
                  </a:lnTo>
                  <a:lnTo>
                    <a:pt x="228" y="195"/>
                  </a:lnTo>
                  <a:cubicBezTo>
                    <a:pt x="222" y="195"/>
                    <a:pt x="217" y="196"/>
                    <a:pt x="212" y="199"/>
                  </a:cubicBezTo>
                  <a:cubicBezTo>
                    <a:pt x="207" y="202"/>
                    <a:pt x="203" y="206"/>
                    <a:pt x="200" y="211"/>
                  </a:cubicBezTo>
                  <a:cubicBezTo>
                    <a:pt x="197" y="216"/>
                    <a:pt x="196" y="221"/>
                    <a:pt x="196" y="227"/>
                  </a:cubicBezTo>
                  <a:lnTo>
                    <a:pt x="196" y="227"/>
                  </a:lnTo>
                  <a:lnTo>
                    <a:pt x="196" y="277"/>
                  </a:lnTo>
                  <a:lnTo>
                    <a:pt x="146" y="277"/>
                  </a:lnTo>
                  <a:lnTo>
                    <a:pt x="146" y="227"/>
                  </a:lnTo>
                  <a:lnTo>
                    <a:pt x="146" y="227"/>
                  </a:lnTo>
                  <a:lnTo>
                    <a:pt x="146" y="227"/>
                  </a:lnTo>
                  <a:cubicBezTo>
                    <a:pt x="146" y="221"/>
                    <a:pt x="145" y="216"/>
                    <a:pt x="142" y="211"/>
                  </a:cubicBezTo>
                  <a:cubicBezTo>
                    <a:pt x="139" y="206"/>
                    <a:pt x="135" y="202"/>
                    <a:pt x="130" y="199"/>
                  </a:cubicBezTo>
                  <a:cubicBezTo>
                    <a:pt x="125" y="196"/>
                    <a:pt x="120" y="195"/>
                    <a:pt x="114" y="195"/>
                  </a:cubicBezTo>
                  <a:lnTo>
                    <a:pt x="64" y="195"/>
                  </a:lnTo>
                  <a:lnTo>
                    <a:pt x="64" y="146"/>
                  </a:lnTo>
                  <a:lnTo>
                    <a:pt x="114" y="146"/>
                  </a:lnTo>
                  <a:lnTo>
                    <a:pt x="114" y="146"/>
                  </a:lnTo>
                  <a:cubicBezTo>
                    <a:pt x="120" y="146"/>
                    <a:pt x="125" y="144"/>
                    <a:pt x="130" y="141"/>
                  </a:cubicBezTo>
                  <a:cubicBezTo>
                    <a:pt x="135" y="139"/>
                    <a:pt x="139" y="135"/>
                    <a:pt x="142" y="130"/>
                  </a:cubicBezTo>
                  <a:cubicBezTo>
                    <a:pt x="145" y="125"/>
                    <a:pt x="146" y="119"/>
                    <a:pt x="146" y="114"/>
                  </a:cubicBezTo>
                  <a:lnTo>
                    <a:pt x="146" y="63"/>
                  </a:lnTo>
                  <a:lnTo>
                    <a:pt x="196" y="63"/>
                  </a:lnTo>
                  <a:lnTo>
                    <a:pt x="196" y="114"/>
                  </a:lnTo>
                  <a:lnTo>
                    <a:pt x="196" y="114"/>
                  </a:lnTo>
                  <a:cubicBezTo>
                    <a:pt x="196" y="119"/>
                    <a:pt x="197" y="125"/>
                    <a:pt x="200" y="130"/>
                  </a:cubicBezTo>
                  <a:cubicBezTo>
                    <a:pt x="203" y="135"/>
                    <a:pt x="207" y="139"/>
                    <a:pt x="212" y="141"/>
                  </a:cubicBezTo>
                  <a:cubicBezTo>
                    <a:pt x="217" y="144"/>
                    <a:pt x="222" y="146"/>
                    <a:pt x="228" y="146"/>
                  </a:cubicBezTo>
                  <a:lnTo>
                    <a:pt x="279" y="146"/>
                  </a:lnTo>
                  <a:lnTo>
                    <a:pt x="278" y="195"/>
                  </a:lnTo>
                  <a:close/>
                  <a:moveTo>
                    <a:pt x="278" y="195"/>
                  </a:moveTo>
                  <a:lnTo>
                    <a:pt x="278" y="1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2953915" y="1258087"/>
              <a:ext cx="46958" cy="55951"/>
            </a:xfrm>
            <a:custGeom>
              <a:rect b="b" l="l" r="r" t="t"/>
              <a:pathLst>
                <a:path extrusionOk="0" h="249" w="207">
                  <a:moveTo>
                    <a:pt x="124" y="8"/>
                  </a:moveTo>
                  <a:lnTo>
                    <a:pt x="124" y="8"/>
                  </a:lnTo>
                  <a:cubicBezTo>
                    <a:pt x="122" y="6"/>
                    <a:pt x="121" y="5"/>
                    <a:pt x="119" y="4"/>
                  </a:cubicBezTo>
                  <a:cubicBezTo>
                    <a:pt x="114" y="1"/>
                    <a:pt x="108" y="0"/>
                    <a:pt x="103" y="0"/>
                  </a:cubicBezTo>
                  <a:cubicBezTo>
                    <a:pt x="97" y="0"/>
                    <a:pt x="92" y="1"/>
                    <a:pt x="87" y="4"/>
                  </a:cubicBezTo>
                  <a:cubicBezTo>
                    <a:pt x="85" y="5"/>
                    <a:pt x="83" y="6"/>
                    <a:pt x="82" y="8"/>
                  </a:cubicBezTo>
                  <a:cubicBezTo>
                    <a:pt x="68" y="20"/>
                    <a:pt x="0" y="83"/>
                    <a:pt x="0" y="144"/>
                  </a:cubicBezTo>
                  <a:lnTo>
                    <a:pt x="0" y="144"/>
                  </a:lnTo>
                  <a:cubicBezTo>
                    <a:pt x="0" y="162"/>
                    <a:pt x="3" y="180"/>
                    <a:pt x="13" y="196"/>
                  </a:cubicBezTo>
                  <a:cubicBezTo>
                    <a:pt x="22" y="212"/>
                    <a:pt x="35" y="225"/>
                    <a:pt x="51" y="234"/>
                  </a:cubicBezTo>
                  <a:cubicBezTo>
                    <a:pt x="66" y="243"/>
                    <a:pt x="85" y="248"/>
                    <a:pt x="103" y="248"/>
                  </a:cubicBezTo>
                  <a:cubicBezTo>
                    <a:pt x="121" y="248"/>
                    <a:pt x="139" y="243"/>
                    <a:pt x="155" y="234"/>
                  </a:cubicBezTo>
                  <a:cubicBezTo>
                    <a:pt x="170" y="225"/>
                    <a:pt x="183" y="212"/>
                    <a:pt x="192" y="196"/>
                  </a:cubicBezTo>
                  <a:cubicBezTo>
                    <a:pt x="201" y="180"/>
                    <a:pt x="206" y="162"/>
                    <a:pt x="206" y="144"/>
                  </a:cubicBezTo>
                  <a:cubicBezTo>
                    <a:pt x="206" y="83"/>
                    <a:pt x="138" y="20"/>
                    <a:pt x="124" y="8"/>
                  </a:cubicBezTo>
                  <a:close/>
                  <a:moveTo>
                    <a:pt x="103" y="183"/>
                  </a:moveTo>
                  <a:lnTo>
                    <a:pt x="103" y="183"/>
                  </a:lnTo>
                  <a:lnTo>
                    <a:pt x="103" y="183"/>
                  </a:lnTo>
                  <a:cubicBezTo>
                    <a:pt x="96" y="183"/>
                    <a:pt x="89" y="181"/>
                    <a:pt x="83" y="178"/>
                  </a:cubicBezTo>
                  <a:cubicBezTo>
                    <a:pt x="77" y="174"/>
                    <a:pt x="72" y="170"/>
                    <a:pt x="69" y="164"/>
                  </a:cubicBezTo>
                  <a:cubicBezTo>
                    <a:pt x="65" y="158"/>
                    <a:pt x="63" y="151"/>
                    <a:pt x="63" y="144"/>
                  </a:cubicBezTo>
                  <a:cubicBezTo>
                    <a:pt x="63" y="127"/>
                    <a:pt x="83" y="99"/>
                    <a:pt x="103" y="77"/>
                  </a:cubicBezTo>
                  <a:cubicBezTo>
                    <a:pt x="123" y="99"/>
                    <a:pt x="142" y="127"/>
                    <a:pt x="142" y="144"/>
                  </a:cubicBezTo>
                  <a:lnTo>
                    <a:pt x="142" y="144"/>
                  </a:lnTo>
                  <a:cubicBezTo>
                    <a:pt x="142" y="151"/>
                    <a:pt x="140" y="158"/>
                    <a:pt x="137" y="164"/>
                  </a:cubicBezTo>
                  <a:cubicBezTo>
                    <a:pt x="133" y="170"/>
                    <a:pt x="128" y="174"/>
                    <a:pt x="122" y="178"/>
                  </a:cubicBezTo>
                  <a:cubicBezTo>
                    <a:pt x="116" y="181"/>
                    <a:pt x="110" y="183"/>
                    <a:pt x="103" y="183"/>
                  </a:cubicBezTo>
                  <a:close/>
                  <a:moveTo>
                    <a:pt x="103" y="183"/>
                  </a:moveTo>
                  <a:lnTo>
                    <a:pt x="103" y="1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972898" y="1214125"/>
              <a:ext cx="209815" cy="370679"/>
            </a:xfrm>
            <a:custGeom>
              <a:rect b="b" l="l" r="r" t="t"/>
              <a:pathLst>
                <a:path extrusionOk="0" h="1638" w="924">
                  <a:moveTo>
                    <a:pt x="799" y="375"/>
                  </a:moveTo>
                  <a:lnTo>
                    <a:pt x="799" y="347"/>
                  </a:lnTo>
                  <a:lnTo>
                    <a:pt x="799" y="347"/>
                  </a:lnTo>
                  <a:cubicBezTo>
                    <a:pt x="799" y="323"/>
                    <a:pt x="792" y="299"/>
                    <a:pt x="780" y="278"/>
                  </a:cubicBezTo>
                  <a:cubicBezTo>
                    <a:pt x="768" y="258"/>
                    <a:pt x="751" y="240"/>
                    <a:pt x="730" y="228"/>
                  </a:cubicBezTo>
                  <a:cubicBezTo>
                    <a:pt x="709" y="216"/>
                    <a:pt x="686" y="210"/>
                    <a:pt x="662" y="210"/>
                  </a:cubicBezTo>
                  <a:lnTo>
                    <a:pt x="637" y="210"/>
                  </a:lnTo>
                  <a:lnTo>
                    <a:pt x="637" y="64"/>
                  </a:lnTo>
                  <a:lnTo>
                    <a:pt x="797" y="64"/>
                  </a:lnTo>
                  <a:lnTo>
                    <a:pt x="797" y="64"/>
                  </a:lnTo>
                  <a:cubicBezTo>
                    <a:pt x="802" y="64"/>
                    <a:pt x="808" y="63"/>
                    <a:pt x="813" y="60"/>
                  </a:cubicBezTo>
                  <a:cubicBezTo>
                    <a:pt x="818" y="57"/>
                    <a:pt x="822" y="53"/>
                    <a:pt x="825" y="48"/>
                  </a:cubicBezTo>
                  <a:cubicBezTo>
                    <a:pt x="827" y="43"/>
                    <a:pt x="829" y="38"/>
                    <a:pt x="829" y="32"/>
                  </a:cubicBezTo>
                  <a:cubicBezTo>
                    <a:pt x="829" y="26"/>
                    <a:pt x="827" y="21"/>
                    <a:pt x="825" y="16"/>
                  </a:cubicBezTo>
                  <a:cubicBezTo>
                    <a:pt x="822" y="11"/>
                    <a:pt x="818" y="7"/>
                    <a:pt x="813" y="4"/>
                  </a:cubicBezTo>
                  <a:cubicBezTo>
                    <a:pt x="808" y="1"/>
                    <a:pt x="802" y="0"/>
                    <a:pt x="797" y="0"/>
                  </a:cubicBezTo>
                  <a:lnTo>
                    <a:pt x="180" y="0"/>
                  </a:lnTo>
                  <a:lnTo>
                    <a:pt x="180" y="0"/>
                  </a:lnTo>
                  <a:lnTo>
                    <a:pt x="179" y="0"/>
                  </a:lnTo>
                  <a:cubicBezTo>
                    <a:pt x="137" y="0"/>
                    <a:pt x="96" y="11"/>
                    <a:pt x="60" y="32"/>
                  </a:cubicBezTo>
                  <a:cubicBezTo>
                    <a:pt x="41" y="43"/>
                    <a:pt x="25" y="55"/>
                    <a:pt x="10" y="70"/>
                  </a:cubicBezTo>
                  <a:lnTo>
                    <a:pt x="10" y="70"/>
                  </a:lnTo>
                  <a:cubicBezTo>
                    <a:pt x="8" y="72"/>
                    <a:pt x="6" y="75"/>
                    <a:pt x="5" y="77"/>
                  </a:cubicBezTo>
                  <a:cubicBezTo>
                    <a:pt x="2" y="82"/>
                    <a:pt x="0" y="87"/>
                    <a:pt x="0" y="93"/>
                  </a:cubicBezTo>
                  <a:cubicBezTo>
                    <a:pt x="0" y="99"/>
                    <a:pt x="2" y="104"/>
                    <a:pt x="5" y="109"/>
                  </a:cubicBezTo>
                  <a:cubicBezTo>
                    <a:pt x="8" y="114"/>
                    <a:pt x="11" y="118"/>
                    <a:pt x="16" y="121"/>
                  </a:cubicBezTo>
                  <a:cubicBezTo>
                    <a:pt x="20" y="124"/>
                    <a:pt x="26" y="125"/>
                    <a:pt x="32" y="125"/>
                  </a:cubicBezTo>
                  <a:cubicBezTo>
                    <a:pt x="37" y="125"/>
                    <a:pt x="44" y="124"/>
                    <a:pt x="48" y="121"/>
                  </a:cubicBezTo>
                  <a:cubicBezTo>
                    <a:pt x="51" y="119"/>
                    <a:pt x="53" y="118"/>
                    <a:pt x="55" y="116"/>
                  </a:cubicBezTo>
                  <a:lnTo>
                    <a:pt x="55" y="116"/>
                  </a:lnTo>
                  <a:cubicBezTo>
                    <a:pt x="66" y="105"/>
                    <a:pt x="78" y="96"/>
                    <a:pt x="92" y="88"/>
                  </a:cubicBezTo>
                  <a:cubicBezTo>
                    <a:pt x="118" y="73"/>
                    <a:pt x="149" y="64"/>
                    <a:pt x="180" y="64"/>
                  </a:cubicBezTo>
                  <a:lnTo>
                    <a:pt x="180" y="64"/>
                  </a:lnTo>
                  <a:lnTo>
                    <a:pt x="389" y="64"/>
                  </a:lnTo>
                  <a:lnTo>
                    <a:pt x="389" y="210"/>
                  </a:lnTo>
                  <a:lnTo>
                    <a:pt x="364" y="210"/>
                  </a:lnTo>
                  <a:lnTo>
                    <a:pt x="364" y="210"/>
                  </a:lnTo>
                  <a:cubicBezTo>
                    <a:pt x="340" y="210"/>
                    <a:pt x="317" y="216"/>
                    <a:pt x="296" y="228"/>
                  </a:cubicBezTo>
                  <a:cubicBezTo>
                    <a:pt x="275" y="240"/>
                    <a:pt x="258" y="257"/>
                    <a:pt x="246" y="278"/>
                  </a:cubicBezTo>
                  <a:cubicBezTo>
                    <a:pt x="234" y="299"/>
                    <a:pt x="228" y="323"/>
                    <a:pt x="228" y="347"/>
                  </a:cubicBezTo>
                  <a:lnTo>
                    <a:pt x="228" y="375"/>
                  </a:lnTo>
                  <a:lnTo>
                    <a:pt x="228" y="375"/>
                  </a:lnTo>
                  <a:cubicBezTo>
                    <a:pt x="218" y="379"/>
                    <a:pt x="208" y="383"/>
                    <a:pt x="198" y="389"/>
                  </a:cubicBezTo>
                  <a:cubicBezTo>
                    <a:pt x="169" y="405"/>
                    <a:pt x="145" y="429"/>
                    <a:pt x="129" y="458"/>
                  </a:cubicBezTo>
                  <a:cubicBezTo>
                    <a:pt x="112" y="487"/>
                    <a:pt x="103" y="520"/>
                    <a:pt x="103" y="553"/>
                  </a:cubicBezTo>
                  <a:lnTo>
                    <a:pt x="103" y="1605"/>
                  </a:lnTo>
                  <a:lnTo>
                    <a:pt x="103" y="1605"/>
                  </a:lnTo>
                  <a:cubicBezTo>
                    <a:pt x="103" y="1611"/>
                    <a:pt x="104" y="1616"/>
                    <a:pt x="107" y="1621"/>
                  </a:cubicBezTo>
                  <a:cubicBezTo>
                    <a:pt x="109" y="1626"/>
                    <a:pt x="114" y="1630"/>
                    <a:pt x="119" y="1633"/>
                  </a:cubicBezTo>
                  <a:cubicBezTo>
                    <a:pt x="124" y="1636"/>
                    <a:pt x="130" y="1637"/>
                    <a:pt x="135" y="1637"/>
                  </a:cubicBezTo>
                  <a:lnTo>
                    <a:pt x="891" y="1637"/>
                  </a:lnTo>
                  <a:lnTo>
                    <a:pt x="891" y="1637"/>
                  </a:lnTo>
                  <a:lnTo>
                    <a:pt x="891" y="1637"/>
                  </a:lnTo>
                  <a:cubicBezTo>
                    <a:pt x="897" y="1637"/>
                    <a:pt x="902" y="1636"/>
                    <a:pt x="907" y="1633"/>
                  </a:cubicBezTo>
                  <a:cubicBezTo>
                    <a:pt x="912" y="1630"/>
                    <a:pt x="916" y="1626"/>
                    <a:pt x="919" y="1621"/>
                  </a:cubicBezTo>
                  <a:cubicBezTo>
                    <a:pt x="922" y="1616"/>
                    <a:pt x="923" y="1611"/>
                    <a:pt x="923" y="1605"/>
                  </a:cubicBezTo>
                  <a:lnTo>
                    <a:pt x="923" y="553"/>
                  </a:lnTo>
                  <a:lnTo>
                    <a:pt x="923" y="553"/>
                  </a:lnTo>
                  <a:cubicBezTo>
                    <a:pt x="923" y="520"/>
                    <a:pt x="914" y="487"/>
                    <a:pt x="898" y="458"/>
                  </a:cubicBezTo>
                  <a:cubicBezTo>
                    <a:pt x="881" y="429"/>
                    <a:pt x="856" y="406"/>
                    <a:pt x="828" y="389"/>
                  </a:cubicBezTo>
                  <a:cubicBezTo>
                    <a:pt x="818" y="384"/>
                    <a:pt x="809" y="379"/>
                    <a:pt x="799" y="375"/>
                  </a:cubicBezTo>
                  <a:close/>
                  <a:moveTo>
                    <a:pt x="453" y="64"/>
                  </a:moveTo>
                  <a:lnTo>
                    <a:pt x="573" y="64"/>
                  </a:lnTo>
                  <a:lnTo>
                    <a:pt x="573" y="210"/>
                  </a:lnTo>
                  <a:lnTo>
                    <a:pt x="453" y="210"/>
                  </a:lnTo>
                  <a:lnTo>
                    <a:pt x="453" y="64"/>
                  </a:lnTo>
                  <a:close/>
                  <a:moveTo>
                    <a:pt x="292" y="363"/>
                  </a:moveTo>
                  <a:lnTo>
                    <a:pt x="292" y="347"/>
                  </a:lnTo>
                  <a:lnTo>
                    <a:pt x="292" y="347"/>
                  </a:lnTo>
                  <a:cubicBezTo>
                    <a:pt x="292" y="334"/>
                    <a:pt x="294" y="321"/>
                    <a:pt x="301" y="310"/>
                  </a:cubicBezTo>
                  <a:cubicBezTo>
                    <a:pt x="307" y="299"/>
                    <a:pt x="317" y="290"/>
                    <a:pt x="328" y="284"/>
                  </a:cubicBezTo>
                  <a:cubicBezTo>
                    <a:pt x="339" y="277"/>
                    <a:pt x="352" y="274"/>
                    <a:pt x="364" y="274"/>
                  </a:cubicBezTo>
                  <a:lnTo>
                    <a:pt x="662" y="274"/>
                  </a:lnTo>
                  <a:lnTo>
                    <a:pt x="662" y="274"/>
                  </a:lnTo>
                  <a:cubicBezTo>
                    <a:pt x="675" y="274"/>
                    <a:pt x="687" y="277"/>
                    <a:pt x="698" y="284"/>
                  </a:cubicBezTo>
                  <a:cubicBezTo>
                    <a:pt x="709" y="290"/>
                    <a:pt x="718" y="299"/>
                    <a:pt x="725" y="310"/>
                  </a:cubicBezTo>
                  <a:cubicBezTo>
                    <a:pt x="731" y="321"/>
                    <a:pt x="735" y="334"/>
                    <a:pt x="735" y="347"/>
                  </a:cubicBezTo>
                  <a:lnTo>
                    <a:pt x="735" y="363"/>
                  </a:lnTo>
                  <a:lnTo>
                    <a:pt x="292" y="363"/>
                  </a:lnTo>
                  <a:close/>
                  <a:moveTo>
                    <a:pt x="859" y="1573"/>
                  </a:moveTo>
                  <a:lnTo>
                    <a:pt x="167" y="1573"/>
                  </a:lnTo>
                  <a:lnTo>
                    <a:pt x="167" y="553"/>
                  </a:lnTo>
                  <a:lnTo>
                    <a:pt x="167" y="553"/>
                  </a:lnTo>
                  <a:cubicBezTo>
                    <a:pt x="167" y="531"/>
                    <a:pt x="173" y="509"/>
                    <a:pt x="184" y="490"/>
                  </a:cubicBezTo>
                  <a:cubicBezTo>
                    <a:pt x="195" y="471"/>
                    <a:pt x="211" y="455"/>
                    <a:pt x="230" y="444"/>
                  </a:cubicBezTo>
                  <a:cubicBezTo>
                    <a:pt x="249" y="433"/>
                    <a:pt x="271" y="427"/>
                    <a:pt x="293" y="427"/>
                  </a:cubicBezTo>
                  <a:lnTo>
                    <a:pt x="733" y="427"/>
                  </a:lnTo>
                  <a:lnTo>
                    <a:pt x="733" y="427"/>
                  </a:lnTo>
                  <a:cubicBezTo>
                    <a:pt x="755" y="427"/>
                    <a:pt x="777" y="433"/>
                    <a:pt x="796" y="444"/>
                  </a:cubicBezTo>
                  <a:cubicBezTo>
                    <a:pt x="815" y="455"/>
                    <a:pt x="831" y="471"/>
                    <a:pt x="842" y="490"/>
                  </a:cubicBezTo>
                  <a:cubicBezTo>
                    <a:pt x="853" y="509"/>
                    <a:pt x="859" y="531"/>
                    <a:pt x="859" y="553"/>
                  </a:cubicBezTo>
                  <a:lnTo>
                    <a:pt x="859" y="1573"/>
                  </a:lnTo>
                  <a:close/>
                  <a:moveTo>
                    <a:pt x="859" y="1573"/>
                  </a:moveTo>
                  <a:lnTo>
                    <a:pt x="859" y="15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7949174" y="2528774"/>
            <a:ext cx="370675" cy="334707"/>
            <a:chOff x="2330459" y="1214125"/>
            <a:chExt cx="370675" cy="334707"/>
          </a:xfrm>
        </p:grpSpPr>
        <p:sp>
          <p:nvSpPr>
            <p:cNvPr id="96" name="Google Shape;96;p14"/>
            <p:cNvSpPr/>
            <p:nvPr/>
          </p:nvSpPr>
          <p:spPr>
            <a:xfrm>
              <a:off x="2427374" y="1325028"/>
              <a:ext cx="176846" cy="178842"/>
            </a:xfrm>
            <a:custGeom>
              <a:rect b="b" l="l" r="r" t="t"/>
              <a:pathLst>
                <a:path extrusionOk="0" h="790" w="780">
                  <a:moveTo>
                    <a:pt x="779" y="394"/>
                  </a:moveTo>
                  <a:cubicBezTo>
                    <a:pt x="779" y="612"/>
                    <a:pt x="605" y="789"/>
                    <a:pt x="390" y="789"/>
                  </a:cubicBezTo>
                  <a:cubicBezTo>
                    <a:pt x="174" y="789"/>
                    <a:pt x="0" y="612"/>
                    <a:pt x="0" y="394"/>
                  </a:cubicBezTo>
                  <a:cubicBezTo>
                    <a:pt x="0" y="176"/>
                    <a:pt x="174" y="0"/>
                    <a:pt x="390" y="0"/>
                  </a:cubicBezTo>
                  <a:cubicBezTo>
                    <a:pt x="605" y="0"/>
                    <a:pt x="779" y="176"/>
                    <a:pt x="779" y="394"/>
                  </a:cubicBezTo>
                  <a:close/>
                  <a:moveTo>
                    <a:pt x="779" y="394"/>
                  </a:moveTo>
                  <a:lnTo>
                    <a:pt x="779" y="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467339" y="1365992"/>
              <a:ext cx="96915" cy="96915"/>
            </a:xfrm>
            <a:custGeom>
              <a:rect b="b" l="l" r="r" t="t"/>
              <a:pathLst>
                <a:path extrusionOk="0" h="427" w="428">
                  <a:moveTo>
                    <a:pt x="395" y="107"/>
                  </a:moveTo>
                  <a:lnTo>
                    <a:pt x="320" y="107"/>
                  </a:lnTo>
                  <a:lnTo>
                    <a:pt x="320" y="32"/>
                  </a:lnTo>
                  <a:lnTo>
                    <a:pt x="320" y="32"/>
                  </a:lnTo>
                  <a:lnTo>
                    <a:pt x="320" y="32"/>
                  </a:lnTo>
                  <a:cubicBezTo>
                    <a:pt x="320" y="26"/>
                    <a:pt x="318" y="21"/>
                    <a:pt x="315" y="16"/>
                  </a:cubicBezTo>
                  <a:cubicBezTo>
                    <a:pt x="312" y="11"/>
                    <a:pt x="308" y="6"/>
                    <a:pt x="304" y="4"/>
                  </a:cubicBezTo>
                  <a:cubicBezTo>
                    <a:pt x="299" y="1"/>
                    <a:pt x="293" y="0"/>
                    <a:pt x="288" y="0"/>
                  </a:cubicBezTo>
                  <a:lnTo>
                    <a:pt x="140" y="0"/>
                  </a:lnTo>
                  <a:lnTo>
                    <a:pt x="140" y="0"/>
                  </a:lnTo>
                  <a:cubicBezTo>
                    <a:pt x="134" y="0"/>
                    <a:pt x="129" y="2"/>
                    <a:pt x="124" y="4"/>
                  </a:cubicBezTo>
                  <a:cubicBezTo>
                    <a:pt x="119" y="7"/>
                    <a:pt x="115" y="11"/>
                    <a:pt x="112" y="16"/>
                  </a:cubicBezTo>
                  <a:cubicBezTo>
                    <a:pt x="109" y="21"/>
                    <a:pt x="108" y="26"/>
                    <a:pt x="108" y="32"/>
                  </a:cubicBezTo>
                  <a:lnTo>
                    <a:pt x="108" y="107"/>
                  </a:lnTo>
                  <a:lnTo>
                    <a:pt x="32" y="107"/>
                  </a:lnTo>
                  <a:lnTo>
                    <a:pt x="32" y="107"/>
                  </a:lnTo>
                  <a:cubicBezTo>
                    <a:pt x="27" y="107"/>
                    <a:pt x="21" y="109"/>
                    <a:pt x="16" y="112"/>
                  </a:cubicBezTo>
                  <a:cubicBezTo>
                    <a:pt x="11" y="115"/>
                    <a:pt x="7" y="119"/>
                    <a:pt x="5" y="123"/>
                  </a:cubicBezTo>
                  <a:cubicBezTo>
                    <a:pt x="2" y="128"/>
                    <a:pt x="0" y="134"/>
                    <a:pt x="0" y="139"/>
                  </a:cubicBezTo>
                  <a:lnTo>
                    <a:pt x="0" y="287"/>
                  </a:lnTo>
                  <a:lnTo>
                    <a:pt x="0" y="287"/>
                  </a:lnTo>
                  <a:cubicBezTo>
                    <a:pt x="0" y="293"/>
                    <a:pt x="2" y="298"/>
                    <a:pt x="5" y="303"/>
                  </a:cubicBezTo>
                  <a:cubicBezTo>
                    <a:pt x="7" y="308"/>
                    <a:pt x="11" y="312"/>
                    <a:pt x="16" y="315"/>
                  </a:cubicBezTo>
                  <a:cubicBezTo>
                    <a:pt x="21" y="318"/>
                    <a:pt x="27" y="319"/>
                    <a:pt x="32" y="319"/>
                  </a:cubicBezTo>
                  <a:lnTo>
                    <a:pt x="108" y="319"/>
                  </a:lnTo>
                  <a:lnTo>
                    <a:pt x="108" y="394"/>
                  </a:lnTo>
                  <a:lnTo>
                    <a:pt x="108" y="394"/>
                  </a:lnTo>
                  <a:cubicBezTo>
                    <a:pt x="108" y="400"/>
                    <a:pt x="109" y="406"/>
                    <a:pt x="112" y="410"/>
                  </a:cubicBezTo>
                  <a:cubicBezTo>
                    <a:pt x="115" y="415"/>
                    <a:pt x="119" y="419"/>
                    <a:pt x="124" y="422"/>
                  </a:cubicBezTo>
                  <a:cubicBezTo>
                    <a:pt x="129" y="425"/>
                    <a:pt x="134" y="426"/>
                    <a:pt x="140" y="426"/>
                  </a:cubicBezTo>
                  <a:lnTo>
                    <a:pt x="288" y="426"/>
                  </a:lnTo>
                  <a:lnTo>
                    <a:pt x="288" y="426"/>
                  </a:lnTo>
                  <a:cubicBezTo>
                    <a:pt x="293" y="426"/>
                    <a:pt x="299" y="425"/>
                    <a:pt x="304" y="422"/>
                  </a:cubicBezTo>
                  <a:cubicBezTo>
                    <a:pt x="308" y="419"/>
                    <a:pt x="312" y="415"/>
                    <a:pt x="315" y="410"/>
                  </a:cubicBezTo>
                  <a:cubicBezTo>
                    <a:pt x="317" y="406"/>
                    <a:pt x="320" y="400"/>
                    <a:pt x="320" y="394"/>
                  </a:cubicBezTo>
                  <a:lnTo>
                    <a:pt x="320" y="319"/>
                  </a:lnTo>
                  <a:lnTo>
                    <a:pt x="395" y="319"/>
                  </a:lnTo>
                  <a:lnTo>
                    <a:pt x="395" y="319"/>
                  </a:lnTo>
                  <a:cubicBezTo>
                    <a:pt x="401" y="319"/>
                    <a:pt x="406" y="318"/>
                    <a:pt x="411" y="315"/>
                  </a:cubicBezTo>
                  <a:cubicBezTo>
                    <a:pt x="416" y="312"/>
                    <a:pt x="420" y="308"/>
                    <a:pt x="423" y="303"/>
                  </a:cubicBezTo>
                  <a:cubicBezTo>
                    <a:pt x="426" y="298"/>
                    <a:pt x="427" y="293"/>
                    <a:pt x="427" y="287"/>
                  </a:cubicBezTo>
                  <a:lnTo>
                    <a:pt x="427" y="140"/>
                  </a:lnTo>
                  <a:lnTo>
                    <a:pt x="427" y="140"/>
                  </a:lnTo>
                  <a:lnTo>
                    <a:pt x="427" y="140"/>
                  </a:lnTo>
                  <a:cubicBezTo>
                    <a:pt x="427" y="134"/>
                    <a:pt x="426" y="128"/>
                    <a:pt x="423" y="124"/>
                  </a:cubicBezTo>
                  <a:cubicBezTo>
                    <a:pt x="420" y="119"/>
                    <a:pt x="416" y="115"/>
                    <a:pt x="411" y="112"/>
                  </a:cubicBezTo>
                  <a:cubicBezTo>
                    <a:pt x="406" y="109"/>
                    <a:pt x="401" y="108"/>
                    <a:pt x="395" y="108"/>
                  </a:cubicBezTo>
                  <a:lnTo>
                    <a:pt x="395" y="107"/>
                  </a:lnTo>
                  <a:close/>
                  <a:moveTo>
                    <a:pt x="363" y="255"/>
                  </a:moveTo>
                  <a:lnTo>
                    <a:pt x="288" y="255"/>
                  </a:lnTo>
                  <a:lnTo>
                    <a:pt x="288" y="255"/>
                  </a:lnTo>
                  <a:cubicBezTo>
                    <a:pt x="282" y="255"/>
                    <a:pt x="276" y="257"/>
                    <a:pt x="272" y="259"/>
                  </a:cubicBezTo>
                  <a:cubicBezTo>
                    <a:pt x="267" y="262"/>
                    <a:pt x="263" y="266"/>
                    <a:pt x="260" y="271"/>
                  </a:cubicBezTo>
                  <a:cubicBezTo>
                    <a:pt x="257" y="276"/>
                    <a:pt x="256" y="281"/>
                    <a:pt x="256" y="287"/>
                  </a:cubicBezTo>
                  <a:lnTo>
                    <a:pt x="256" y="362"/>
                  </a:lnTo>
                  <a:lnTo>
                    <a:pt x="172" y="362"/>
                  </a:lnTo>
                  <a:lnTo>
                    <a:pt x="172" y="287"/>
                  </a:lnTo>
                  <a:lnTo>
                    <a:pt x="172" y="287"/>
                  </a:lnTo>
                  <a:lnTo>
                    <a:pt x="172" y="287"/>
                  </a:lnTo>
                  <a:cubicBezTo>
                    <a:pt x="172" y="281"/>
                    <a:pt x="169" y="276"/>
                    <a:pt x="167" y="271"/>
                  </a:cubicBezTo>
                  <a:cubicBezTo>
                    <a:pt x="164" y="266"/>
                    <a:pt x="161" y="262"/>
                    <a:pt x="156" y="259"/>
                  </a:cubicBezTo>
                  <a:cubicBezTo>
                    <a:pt x="151" y="257"/>
                    <a:pt x="145" y="255"/>
                    <a:pt x="140" y="255"/>
                  </a:cubicBezTo>
                  <a:lnTo>
                    <a:pt x="64" y="255"/>
                  </a:lnTo>
                  <a:lnTo>
                    <a:pt x="64" y="171"/>
                  </a:lnTo>
                  <a:lnTo>
                    <a:pt x="140" y="171"/>
                  </a:lnTo>
                  <a:lnTo>
                    <a:pt x="140" y="171"/>
                  </a:lnTo>
                  <a:cubicBezTo>
                    <a:pt x="145" y="171"/>
                    <a:pt x="151" y="170"/>
                    <a:pt x="156" y="167"/>
                  </a:cubicBezTo>
                  <a:cubicBezTo>
                    <a:pt x="161" y="164"/>
                    <a:pt x="164" y="160"/>
                    <a:pt x="167" y="155"/>
                  </a:cubicBezTo>
                  <a:cubicBezTo>
                    <a:pt x="169" y="151"/>
                    <a:pt x="172" y="145"/>
                    <a:pt x="172" y="139"/>
                  </a:cubicBezTo>
                  <a:lnTo>
                    <a:pt x="172" y="64"/>
                  </a:lnTo>
                  <a:lnTo>
                    <a:pt x="256" y="64"/>
                  </a:lnTo>
                  <a:lnTo>
                    <a:pt x="256" y="139"/>
                  </a:lnTo>
                  <a:lnTo>
                    <a:pt x="256" y="139"/>
                  </a:lnTo>
                  <a:cubicBezTo>
                    <a:pt x="256" y="145"/>
                    <a:pt x="257" y="151"/>
                    <a:pt x="260" y="155"/>
                  </a:cubicBezTo>
                  <a:cubicBezTo>
                    <a:pt x="263" y="160"/>
                    <a:pt x="267" y="164"/>
                    <a:pt x="272" y="167"/>
                  </a:cubicBezTo>
                  <a:cubicBezTo>
                    <a:pt x="276" y="170"/>
                    <a:pt x="282" y="171"/>
                    <a:pt x="288" y="171"/>
                  </a:cubicBezTo>
                  <a:lnTo>
                    <a:pt x="363" y="171"/>
                  </a:lnTo>
                  <a:lnTo>
                    <a:pt x="363" y="255"/>
                  </a:lnTo>
                  <a:close/>
                  <a:moveTo>
                    <a:pt x="363" y="255"/>
                  </a:moveTo>
                  <a:lnTo>
                    <a:pt x="363" y="25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2330459" y="1214125"/>
              <a:ext cx="370675" cy="334707"/>
            </a:xfrm>
            <a:custGeom>
              <a:rect b="b" l="l" r="r" t="t"/>
              <a:pathLst>
                <a:path extrusionOk="0" h="1477" w="1638">
                  <a:moveTo>
                    <a:pt x="1506" y="292"/>
                  </a:moveTo>
                  <a:lnTo>
                    <a:pt x="1421" y="292"/>
                  </a:lnTo>
                  <a:lnTo>
                    <a:pt x="1421" y="254"/>
                  </a:lnTo>
                  <a:lnTo>
                    <a:pt x="1421" y="254"/>
                  </a:lnTo>
                  <a:cubicBezTo>
                    <a:pt x="1421" y="235"/>
                    <a:pt x="1416" y="217"/>
                    <a:pt x="1407" y="200"/>
                  </a:cubicBezTo>
                  <a:cubicBezTo>
                    <a:pt x="1397" y="184"/>
                    <a:pt x="1384" y="171"/>
                    <a:pt x="1367" y="161"/>
                  </a:cubicBezTo>
                  <a:cubicBezTo>
                    <a:pt x="1350" y="152"/>
                    <a:pt x="1332" y="146"/>
                    <a:pt x="1313" y="146"/>
                  </a:cubicBezTo>
                  <a:lnTo>
                    <a:pt x="1193" y="146"/>
                  </a:lnTo>
                  <a:lnTo>
                    <a:pt x="1193" y="146"/>
                  </a:lnTo>
                  <a:cubicBezTo>
                    <a:pt x="1189" y="129"/>
                    <a:pt x="1182" y="112"/>
                    <a:pt x="1173" y="97"/>
                  </a:cubicBezTo>
                  <a:cubicBezTo>
                    <a:pt x="1156" y="67"/>
                    <a:pt x="1132" y="43"/>
                    <a:pt x="1102" y="26"/>
                  </a:cubicBezTo>
                  <a:cubicBezTo>
                    <a:pt x="1073" y="9"/>
                    <a:pt x="1040" y="0"/>
                    <a:pt x="1006" y="0"/>
                  </a:cubicBezTo>
                  <a:lnTo>
                    <a:pt x="632" y="0"/>
                  </a:lnTo>
                  <a:lnTo>
                    <a:pt x="632" y="0"/>
                  </a:lnTo>
                  <a:cubicBezTo>
                    <a:pt x="598" y="0"/>
                    <a:pt x="564" y="9"/>
                    <a:pt x="535" y="26"/>
                  </a:cubicBezTo>
                  <a:cubicBezTo>
                    <a:pt x="505" y="43"/>
                    <a:pt x="481" y="67"/>
                    <a:pt x="464" y="97"/>
                  </a:cubicBezTo>
                  <a:cubicBezTo>
                    <a:pt x="455" y="112"/>
                    <a:pt x="448" y="129"/>
                    <a:pt x="444" y="146"/>
                  </a:cubicBezTo>
                  <a:lnTo>
                    <a:pt x="324" y="146"/>
                  </a:lnTo>
                  <a:lnTo>
                    <a:pt x="324" y="146"/>
                  </a:lnTo>
                  <a:cubicBezTo>
                    <a:pt x="305" y="146"/>
                    <a:pt x="287" y="151"/>
                    <a:pt x="270" y="161"/>
                  </a:cubicBezTo>
                  <a:cubicBezTo>
                    <a:pt x="254" y="170"/>
                    <a:pt x="240" y="184"/>
                    <a:pt x="231" y="200"/>
                  </a:cubicBezTo>
                  <a:cubicBezTo>
                    <a:pt x="221" y="217"/>
                    <a:pt x="216" y="235"/>
                    <a:pt x="216" y="254"/>
                  </a:cubicBezTo>
                  <a:lnTo>
                    <a:pt x="216" y="292"/>
                  </a:lnTo>
                  <a:lnTo>
                    <a:pt x="131" y="292"/>
                  </a:lnTo>
                  <a:lnTo>
                    <a:pt x="131" y="292"/>
                  </a:lnTo>
                  <a:cubicBezTo>
                    <a:pt x="108" y="292"/>
                    <a:pt x="86" y="298"/>
                    <a:pt x="66" y="310"/>
                  </a:cubicBezTo>
                  <a:cubicBezTo>
                    <a:pt x="46" y="321"/>
                    <a:pt x="29" y="338"/>
                    <a:pt x="18" y="358"/>
                  </a:cubicBezTo>
                  <a:cubicBezTo>
                    <a:pt x="7" y="377"/>
                    <a:pt x="0" y="400"/>
                    <a:pt x="0" y="423"/>
                  </a:cubicBezTo>
                  <a:lnTo>
                    <a:pt x="0" y="1345"/>
                  </a:lnTo>
                  <a:lnTo>
                    <a:pt x="0" y="1345"/>
                  </a:lnTo>
                  <a:cubicBezTo>
                    <a:pt x="0" y="1368"/>
                    <a:pt x="7" y="1391"/>
                    <a:pt x="18" y="1411"/>
                  </a:cubicBezTo>
                  <a:cubicBezTo>
                    <a:pt x="29" y="1431"/>
                    <a:pt x="46" y="1447"/>
                    <a:pt x="66" y="1459"/>
                  </a:cubicBezTo>
                  <a:cubicBezTo>
                    <a:pt x="86" y="1470"/>
                    <a:pt x="108" y="1476"/>
                    <a:pt x="131" y="1476"/>
                  </a:cubicBezTo>
                  <a:lnTo>
                    <a:pt x="1506" y="1476"/>
                  </a:lnTo>
                  <a:lnTo>
                    <a:pt x="1506" y="1476"/>
                  </a:lnTo>
                  <a:cubicBezTo>
                    <a:pt x="1529" y="1476"/>
                    <a:pt x="1552" y="1470"/>
                    <a:pt x="1571" y="1459"/>
                  </a:cubicBezTo>
                  <a:cubicBezTo>
                    <a:pt x="1591" y="1447"/>
                    <a:pt x="1607" y="1431"/>
                    <a:pt x="1619" y="1411"/>
                  </a:cubicBezTo>
                  <a:cubicBezTo>
                    <a:pt x="1630" y="1391"/>
                    <a:pt x="1637" y="1368"/>
                    <a:pt x="1637" y="1345"/>
                  </a:cubicBezTo>
                  <a:lnTo>
                    <a:pt x="1637" y="423"/>
                  </a:lnTo>
                  <a:lnTo>
                    <a:pt x="1637" y="423"/>
                  </a:lnTo>
                  <a:cubicBezTo>
                    <a:pt x="1637" y="400"/>
                    <a:pt x="1630" y="377"/>
                    <a:pt x="1619" y="358"/>
                  </a:cubicBezTo>
                  <a:cubicBezTo>
                    <a:pt x="1607" y="338"/>
                    <a:pt x="1590" y="322"/>
                    <a:pt x="1571" y="310"/>
                  </a:cubicBezTo>
                  <a:cubicBezTo>
                    <a:pt x="1551" y="299"/>
                    <a:pt x="1529" y="292"/>
                    <a:pt x="1506" y="292"/>
                  </a:cubicBezTo>
                  <a:close/>
                  <a:moveTo>
                    <a:pt x="1357" y="254"/>
                  </a:moveTo>
                  <a:lnTo>
                    <a:pt x="1357" y="292"/>
                  </a:lnTo>
                  <a:lnTo>
                    <a:pt x="1199" y="292"/>
                  </a:lnTo>
                  <a:lnTo>
                    <a:pt x="1199" y="210"/>
                  </a:lnTo>
                  <a:lnTo>
                    <a:pt x="1313" y="210"/>
                  </a:lnTo>
                  <a:lnTo>
                    <a:pt x="1313" y="210"/>
                  </a:lnTo>
                  <a:cubicBezTo>
                    <a:pt x="1321" y="210"/>
                    <a:pt x="1329" y="212"/>
                    <a:pt x="1335" y="216"/>
                  </a:cubicBezTo>
                  <a:cubicBezTo>
                    <a:pt x="1342" y="220"/>
                    <a:pt x="1347" y="225"/>
                    <a:pt x="1351" y="232"/>
                  </a:cubicBezTo>
                  <a:cubicBezTo>
                    <a:pt x="1354" y="239"/>
                    <a:pt x="1357" y="246"/>
                    <a:pt x="1357" y="254"/>
                  </a:cubicBezTo>
                  <a:close/>
                  <a:moveTo>
                    <a:pt x="632" y="64"/>
                  </a:moveTo>
                  <a:lnTo>
                    <a:pt x="1006" y="64"/>
                  </a:lnTo>
                  <a:lnTo>
                    <a:pt x="1006" y="64"/>
                  </a:lnTo>
                  <a:cubicBezTo>
                    <a:pt x="1028" y="64"/>
                    <a:pt x="1051" y="70"/>
                    <a:pt x="1070" y="81"/>
                  </a:cubicBezTo>
                  <a:cubicBezTo>
                    <a:pt x="1090" y="93"/>
                    <a:pt x="1107" y="109"/>
                    <a:pt x="1118" y="129"/>
                  </a:cubicBezTo>
                  <a:cubicBezTo>
                    <a:pt x="1129" y="149"/>
                    <a:pt x="1135" y="171"/>
                    <a:pt x="1135" y="194"/>
                  </a:cubicBezTo>
                  <a:lnTo>
                    <a:pt x="1135" y="292"/>
                  </a:lnTo>
                  <a:lnTo>
                    <a:pt x="1035" y="292"/>
                  </a:lnTo>
                  <a:lnTo>
                    <a:pt x="1035" y="188"/>
                  </a:lnTo>
                  <a:lnTo>
                    <a:pt x="1035" y="188"/>
                  </a:lnTo>
                  <a:lnTo>
                    <a:pt x="1035" y="188"/>
                  </a:lnTo>
                  <a:cubicBezTo>
                    <a:pt x="1035" y="182"/>
                    <a:pt x="1033" y="177"/>
                    <a:pt x="1031" y="172"/>
                  </a:cubicBezTo>
                  <a:cubicBezTo>
                    <a:pt x="1028" y="167"/>
                    <a:pt x="1024" y="163"/>
                    <a:pt x="1019" y="160"/>
                  </a:cubicBezTo>
                  <a:cubicBezTo>
                    <a:pt x="1014" y="157"/>
                    <a:pt x="1009" y="156"/>
                    <a:pt x="1003" y="156"/>
                  </a:cubicBezTo>
                  <a:lnTo>
                    <a:pt x="634" y="156"/>
                  </a:lnTo>
                  <a:lnTo>
                    <a:pt x="634" y="156"/>
                  </a:lnTo>
                  <a:cubicBezTo>
                    <a:pt x="629" y="156"/>
                    <a:pt x="623" y="157"/>
                    <a:pt x="618" y="160"/>
                  </a:cubicBezTo>
                  <a:cubicBezTo>
                    <a:pt x="614" y="163"/>
                    <a:pt x="610" y="167"/>
                    <a:pt x="607" y="172"/>
                  </a:cubicBezTo>
                  <a:cubicBezTo>
                    <a:pt x="604" y="177"/>
                    <a:pt x="602" y="182"/>
                    <a:pt x="602" y="188"/>
                  </a:cubicBezTo>
                  <a:lnTo>
                    <a:pt x="602" y="292"/>
                  </a:lnTo>
                  <a:lnTo>
                    <a:pt x="502" y="292"/>
                  </a:lnTo>
                  <a:lnTo>
                    <a:pt x="502" y="194"/>
                  </a:lnTo>
                  <a:lnTo>
                    <a:pt x="502" y="194"/>
                  </a:lnTo>
                  <a:cubicBezTo>
                    <a:pt x="502" y="171"/>
                    <a:pt x="508" y="148"/>
                    <a:pt x="519" y="129"/>
                  </a:cubicBezTo>
                  <a:cubicBezTo>
                    <a:pt x="531" y="109"/>
                    <a:pt x="547" y="93"/>
                    <a:pt x="567" y="81"/>
                  </a:cubicBezTo>
                  <a:cubicBezTo>
                    <a:pt x="587" y="70"/>
                    <a:pt x="609" y="64"/>
                    <a:pt x="632" y="64"/>
                  </a:cubicBezTo>
                  <a:close/>
                  <a:moveTo>
                    <a:pt x="971" y="292"/>
                  </a:moveTo>
                  <a:lnTo>
                    <a:pt x="666" y="292"/>
                  </a:lnTo>
                  <a:lnTo>
                    <a:pt x="666" y="220"/>
                  </a:lnTo>
                  <a:lnTo>
                    <a:pt x="971" y="220"/>
                  </a:lnTo>
                  <a:lnTo>
                    <a:pt x="971" y="292"/>
                  </a:lnTo>
                  <a:close/>
                  <a:moveTo>
                    <a:pt x="280" y="254"/>
                  </a:moveTo>
                  <a:lnTo>
                    <a:pt x="280" y="254"/>
                  </a:lnTo>
                  <a:cubicBezTo>
                    <a:pt x="280" y="246"/>
                    <a:pt x="282" y="239"/>
                    <a:pt x="286" y="232"/>
                  </a:cubicBezTo>
                  <a:cubicBezTo>
                    <a:pt x="290" y="225"/>
                    <a:pt x="295" y="220"/>
                    <a:pt x="302" y="216"/>
                  </a:cubicBezTo>
                  <a:cubicBezTo>
                    <a:pt x="309" y="212"/>
                    <a:pt x="316" y="210"/>
                    <a:pt x="324" y="210"/>
                  </a:cubicBezTo>
                  <a:lnTo>
                    <a:pt x="438" y="210"/>
                  </a:lnTo>
                  <a:lnTo>
                    <a:pt x="438" y="292"/>
                  </a:lnTo>
                  <a:lnTo>
                    <a:pt x="280" y="292"/>
                  </a:lnTo>
                  <a:lnTo>
                    <a:pt x="280" y="254"/>
                  </a:lnTo>
                  <a:close/>
                  <a:moveTo>
                    <a:pt x="1573" y="1345"/>
                  </a:moveTo>
                  <a:lnTo>
                    <a:pt x="1573" y="1345"/>
                  </a:lnTo>
                  <a:cubicBezTo>
                    <a:pt x="1573" y="1357"/>
                    <a:pt x="1570" y="1369"/>
                    <a:pt x="1564" y="1379"/>
                  </a:cubicBezTo>
                  <a:cubicBezTo>
                    <a:pt x="1558" y="1389"/>
                    <a:pt x="1550" y="1397"/>
                    <a:pt x="1540" y="1403"/>
                  </a:cubicBezTo>
                  <a:cubicBezTo>
                    <a:pt x="1529" y="1409"/>
                    <a:pt x="1518" y="1412"/>
                    <a:pt x="1506" y="1412"/>
                  </a:cubicBezTo>
                  <a:lnTo>
                    <a:pt x="131" y="1412"/>
                  </a:lnTo>
                  <a:lnTo>
                    <a:pt x="131" y="1412"/>
                  </a:lnTo>
                  <a:cubicBezTo>
                    <a:pt x="120" y="1412"/>
                    <a:pt x="108" y="1409"/>
                    <a:pt x="98" y="1403"/>
                  </a:cubicBezTo>
                  <a:cubicBezTo>
                    <a:pt x="88" y="1397"/>
                    <a:pt x="79" y="1389"/>
                    <a:pt x="73" y="1379"/>
                  </a:cubicBezTo>
                  <a:cubicBezTo>
                    <a:pt x="68" y="1369"/>
                    <a:pt x="64" y="1357"/>
                    <a:pt x="64" y="1345"/>
                  </a:cubicBezTo>
                  <a:lnTo>
                    <a:pt x="64" y="423"/>
                  </a:lnTo>
                  <a:lnTo>
                    <a:pt x="64" y="423"/>
                  </a:lnTo>
                  <a:cubicBezTo>
                    <a:pt x="64" y="411"/>
                    <a:pt x="67" y="400"/>
                    <a:pt x="73" y="389"/>
                  </a:cubicBezTo>
                  <a:cubicBezTo>
                    <a:pt x="78" y="379"/>
                    <a:pt x="88" y="371"/>
                    <a:pt x="98" y="365"/>
                  </a:cubicBezTo>
                  <a:cubicBezTo>
                    <a:pt x="108" y="359"/>
                    <a:pt x="120" y="356"/>
                    <a:pt x="131" y="356"/>
                  </a:cubicBezTo>
                  <a:lnTo>
                    <a:pt x="1506" y="356"/>
                  </a:lnTo>
                  <a:lnTo>
                    <a:pt x="1506" y="356"/>
                  </a:lnTo>
                  <a:cubicBezTo>
                    <a:pt x="1518" y="356"/>
                    <a:pt x="1529" y="359"/>
                    <a:pt x="1540" y="365"/>
                  </a:cubicBezTo>
                  <a:cubicBezTo>
                    <a:pt x="1550" y="371"/>
                    <a:pt x="1558" y="379"/>
                    <a:pt x="1564" y="389"/>
                  </a:cubicBezTo>
                  <a:cubicBezTo>
                    <a:pt x="1570" y="400"/>
                    <a:pt x="1573" y="411"/>
                    <a:pt x="1573" y="423"/>
                  </a:cubicBezTo>
                  <a:lnTo>
                    <a:pt x="1573" y="1345"/>
                  </a:lnTo>
                  <a:close/>
                  <a:moveTo>
                    <a:pt x="1573" y="1345"/>
                  </a:moveTo>
                  <a:lnTo>
                    <a:pt x="1573" y="134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9" name="Google Shape;99;p14"/>
          <p:cNvCxnSpPr>
            <a:stCxn id="83" idx="4"/>
            <a:endCxn id="81" idx="0"/>
          </p:cNvCxnSpPr>
          <p:nvPr/>
        </p:nvCxnSpPr>
        <p:spPr>
          <a:xfrm>
            <a:off x="1370125" y="2154538"/>
            <a:ext cx="0" cy="1083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0" name="Google Shape;100;p14"/>
          <p:cNvCxnSpPr>
            <a:stCxn id="86" idx="4"/>
            <a:endCxn id="84" idx="0"/>
          </p:cNvCxnSpPr>
          <p:nvPr/>
        </p:nvCxnSpPr>
        <p:spPr>
          <a:xfrm>
            <a:off x="4445275" y="2154538"/>
            <a:ext cx="0" cy="1083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1" name="Google Shape;101;p14"/>
          <p:cNvCxnSpPr>
            <a:stCxn id="89" idx="4"/>
            <a:endCxn id="87" idx="0"/>
          </p:cNvCxnSpPr>
          <p:nvPr/>
        </p:nvCxnSpPr>
        <p:spPr>
          <a:xfrm>
            <a:off x="7372500" y="2154538"/>
            <a:ext cx="0" cy="1083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02" name="Google Shape;102;p14"/>
          <p:cNvCxnSpPr>
            <a:stCxn id="77" idx="6"/>
            <a:endCxn id="78" idx="2"/>
          </p:cNvCxnSpPr>
          <p:nvPr/>
        </p:nvCxnSpPr>
        <p:spPr>
          <a:xfrm>
            <a:off x="2515975" y="2696100"/>
            <a:ext cx="2307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4"/>
          <p:cNvCxnSpPr>
            <a:stCxn id="78" idx="6"/>
            <a:endCxn id="79" idx="2"/>
          </p:cNvCxnSpPr>
          <p:nvPr/>
        </p:nvCxnSpPr>
        <p:spPr>
          <a:xfrm>
            <a:off x="5591125" y="2696100"/>
            <a:ext cx="215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04" name="Google Shape;104;p14"/>
          <p:cNvGrpSpPr/>
          <p:nvPr/>
        </p:nvGrpSpPr>
        <p:grpSpPr>
          <a:xfrm>
            <a:off x="1946788" y="2516710"/>
            <a:ext cx="370674" cy="358690"/>
            <a:chOff x="4533534" y="2551957"/>
            <a:chExt cx="370674" cy="358690"/>
          </a:xfrm>
        </p:grpSpPr>
        <p:sp>
          <p:nvSpPr>
            <p:cNvPr id="105" name="Google Shape;105;p14"/>
            <p:cNvSpPr/>
            <p:nvPr/>
          </p:nvSpPr>
          <p:spPr>
            <a:xfrm>
              <a:off x="4775323" y="2780757"/>
              <a:ext cx="63944" cy="63944"/>
            </a:xfrm>
            <a:custGeom>
              <a:rect b="b" l="l" r="r" t="t"/>
              <a:pathLst>
                <a:path extrusionOk="0" h="284" w="284">
                  <a:moveTo>
                    <a:pt x="142" y="0"/>
                  </a:moveTo>
                  <a:lnTo>
                    <a:pt x="142" y="0"/>
                  </a:lnTo>
                  <a:cubicBezTo>
                    <a:pt x="167" y="1"/>
                    <a:pt x="192" y="7"/>
                    <a:pt x="212" y="19"/>
                  </a:cubicBezTo>
                  <a:cubicBezTo>
                    <a:pt x="234" y="32"/>
                    <a:pt x="252" y="50"/>
                    <a:pt x="264" y="71"/>
                  </a:cubicBezTo>
                  <a:cubicBezTo>
                    <a:pt x="277" y="93"/>
                    <a:pt x="283" y="117"/>
                    <a:pt x="283" y="142"/>
                  </a:cubicBezTo>
                  <a:cubicBezTo>
                    <a:pt x="283" y="167"/>
                    <a:pt x="277" y="192"/>
                    <a:pt x="264" y="213"/>
                  </a:cubicBezTo>
                  <a:cubicBezTo>
                    <a:pt x="252" y="235"/>
                    <a:pt x="234" y="252"/>
                    <a:pt x="212" y="264"/>
                  </a:cubicBezTo>
                  <a:cubicBezTo>
                    <a:pt x="191" y="277"/>
                    <a:pt x="166" y="283"/>
                    <a:pt x="141" y="283"/>
                  </a:cubicBezTo>
                  <a:cubicBezTo>
                    <a:pt x="116" y="283"/>
                    <a:pt x="93" y="277"/>
                    <a:pt x="71" y="264"/>
                  </a:cubicBezTo>
                  <a:cubicBezTo>
                    <a:pt x="50" y="252"/>
                    <a:pt x="32" y="235"/>
                    <a:pt x="19" y="213"/>
                  </a:cubicBezTo>
                  <a:cubicBezTo>
                    <a:pt x="7" y="192"/>
                    <a:pt x="0" y="167"/>
                    <a:pt x="0" y="142"/>
                  </a:cubicBezTo>
                  <a:cubicBezTo>
                    <a:pt x="0" y="141"/>
                    <a:pt x="0" y="141"/>
                    <a:pt x="0" y="140"/>
                  </a:cubicBezTo>
                  <a:lnTo>
                    <a:pt x="0" y="140"/>
                  </a:lnTo>
                  <a:cubicBezTo>
                    <a:pt x="0" y="116"/>
                    <a:pt x="7" y="92"/>
                    <a:pt x="19" y="71"/>
                  </a:cubicBezTo>
                  <a:cubicBezTo>
                    <a:pt x="31" y="50"/>
                    <a:pt x="49" y="32"/>
                    <a:pt x="70" y="19"/>
                  </a:cubicBezTo>
                  <a:cubicBezTo>
                    <a:pt x="92" y="7"/>
                    <a:pt x="116" y="0"/>
                    <a:pt x="141" y="0"/>
                  </a:cubicBezTo>
                  <a:cubicBezTo>
                    <a:pt x="142" y="0"/>
                    <a:pt x="142" y="0"/>
                    <a:pt x="142" y="0"/>
                  </a:cubicBezTo>
                  <a:close/>
                  <a:moveTo>
                    <a:pt x="142" y="0"/>
                  </a:moveTo>
                  <a:lnTo>
                    <a:pt x="1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750345" y="2639880"/>
              <a:ext cx="63944" cy="63944"/>
            </a:xfrm>
            <a:custGeom>
              <a:rect b="b" l="l" r="r" t="t"/>
              <a:pathLst>
                <a:path extrusionOk="0" h="284" w="283">
                  <a:moveTo>
                    <a:pt x="142" y="0"/>
                  </a:moveTo>
                  <a:lnTo>
                    <a:pt x="142" y="0"/>
                  </a:lnTo>
                  <a:cubicBezTo>
                    <a:pt x="167" y="1"/>
                    <a:pt x="192" y="6"/>
                    <a:pt x="212" y="19"/>
                  </a:cubicBezTo>
                  <a:cubicBezTo>
                    <a:pt x="234" y="31"/>
                    <a:pt x="252" y="49"/>
                    <a:pt x="264" y="71"/>
                  </a:cubicBezTo>
                  <a:cubicBezTo>
                    <a:pt x="277" y="92"/>
                    <a:pt x="282" y="117"/>
                    <a:pt x="282" y="142"/>
                  </a:cubicBezTo>
                  <a:cubicBezTo>
                    <a:pt x="282" y="166"/>
                    <a:pt x="277" y="190"/>
                    <a:pt x="264" y="212"/>
                  </a:cubicBezTo>
                  <a:cubicBezTo>
                    <a:pt x="252" y="233"/>
                    <a:pt x="234" y="251"/>
                    <a:pt x="212" y="264"/>
                  </a:cubicBezTo>
                  <a:cubicBezTo>
                    <a:pt x="191" y="276"/>
                    <a:pt x="166" y="283"/>
                    <a:pt x="141" y="283"/>
                  </a:cubicBezTo>
                  <a:cubicBezTo>
                    <a:pt x="116" y="283"/>
                    <a:pt x="93" y="276"/>
                    <a:pt x="71" y="264"/>
                  </a:cubicBezTo>
                  <a:cubicBezTo>
                    <a:pt x="50" y="251"/>
                    <a:pt x="32" y="233"/>
                    <a:pt x="19" y="212"/>
                  </a:cubicBezTo>
                  <a:cubicBezTo>
                    <a:pt x="7" y="190"/>
                    <a:pt x="0" y="166"/>
                    <a:pt x="0" y="142"/>
                  </a:cubicBezTo>
                  <a:cubicBezTo>
                    <a:pt x="0" y="141"/>
                    <a:pt x="0" y="141"/>
                    <a:pt x="0" y="140"/>
                  </a:cubicBezTo>
                  <a:lnTo>
                    <a:pt x="0" y="140"/>
                  </a:lnTo>
                  <a:cubicBezTo>
                    <a:pt x="0" y="116"/>
                    <a:pt x="8" y="92"/>
                    <a:pt x="19" y="71"/>
                  </a:cubicBezTo>
                  <a:cubicBezTo>
                    <a:pt x="32" y="49"/>
                    <a:pt x="49" y="31"/>
                    <a:pt x="70" y="19"/>
                  </a:cubicBezTo>
                  <a:cubicBezTo>
                    <a:pt x="92" y="6"/>
                    <a:pt x="116" y="0"/>
                    <a:pt x="141" y="0"/>
                  </a:cubicBezTo>
                  <a:lnTo>
                    <a:pt x="142" y="0"/>
                  </a:lnTo>
                  <a:close/>
                  <a:moveTo>
                    <a:pt x="142" y="0"/>
                  </a:moveTo>
                  <a:lnTo>
                    <a:pt x="1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4820284" y="2715813"/>
              <a:ext cx="32971" cy="31972"/>
            </a:xfrm>
            <a:custGeom>
              <a:rect b="b" l="l" r="r" t="t"/>
              <a:pathLst>
                <a:path extrusionOk="0" h="143" w="145">
                  <a:moveTo>
                    <a:pt x="73" y="0"/>
                  </a:moveTo>
                  <a:lnTo>
                    <a:pt x="73" y="0"/>
                  </a:lnTo>
                  <a:cubicBezTo>
                    <a:pt x="85" y="0"/>
                    <a:pt x="98" y="2"/>
                    <a:pt x="108" y="9"/>
                  </a:cubicBezTo>
                  <a:cubicBezTo>
                    <a:pt x="120" y="15"/>
                    <a:pt x="128" y="25"/>
                    <a:pt x="134" y="36"/>
                  </a:cubicBezTo>
                  <a:cubicBezTo>
                    <a:pt x="140" y="47"/>
                    <a:pt x="144" y="59"/>
                    <a:pt x="144" y="71"/>
                  </a:cubicBezTo>
                  <a:cubicBezTo>
                    <a:pt x="144" y="84"/>
                    <a:pt x="140" y="97"/>
                    <a:pt x="134" y="107"/>
                  </a:cubicBezTo>
                  <a:cubicBezTo>
                    <a:pt x="128" y="118"/>
                    <a:pt x="119" y="127"/>
                    <a:pt x="108" y="133"/>
                  </a:cubicBezTo>
                  <a:cubicBezTo>
                    <a:pt x="97" y="140"/>
                    <a:pt x="85" y="142"/>
                    <a:pt x="72" y="142"/>
                  </a:cubicBezTo>
                  <a:cubicBezTo>
                    <a:pt x="59" y="142"/>
                    <a:pt x="47" y="140"/>
                    <a:pt x="36" y="133"/>
                  </a:cubicBezTo>
                  <a:cubicBezTo>
                    <a:pt x="25" y="127"/>
                    <a:pt x="16" y="118"/>
                    <a:pt x="10" y="107"/>
                  </a:cubicBezTo>
                  <a:cubicBezTo>
                    <a:pt x="4" y="97"/>
                    <a:pt x="0" y="83"/>
                    <a:pt x="0" y="71"/>
                  </a:cubicBezTo>
                  <a:cubicBezTo>
                    <a:pt x="0" y="70"/>
                    <a:pt x="0" y="70"/>
                    <a:pt x="0" y="70"/>
                  </a:cubicBezTo>
                  <a:lnTo>
                    <a:pt x="0" y="70"/>
                  </a:lnTo>
                  <a:cubicBezTo>
                    <a:pt x="0" y="58"/>
                    <a:pt x="5" y="46"/>
                    <a:pt x="10" y="36"/>
                  </a:cubicBezTo>
                  <a:cubicBezTo>
                    <a:pt x="17" y="25"/>
                    <a:pt x="25" y="15"/>
                    <a:pt x="36" y="9"/>
                  </a:cubicBezTo>
                  <a:cubicBezTo>
                    <a:pt x="47" y="2"/>
                    <a:pt x="59" y="0"/>
                    <a:pt x="72" y="0"/>
                  </a:cubicBezTo>
                  <a:lnTo>
                    <a:pt x="73" y="0"/>
                  </a:lnTo>
                  <a:close/>
                  <a:moveTo>
                    <a:pt x="73" y="0"/>
                  </a:moveTo>
                  <a:lnTo>
                    <a:pt x="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571501" y="2747786"/>
              <a:ext cx="75933" cy="124890"/>
            </a:xfrm>
            <a:custGeom>
              <a:rect b="b" l="l" r="r" t="t"/>
              <a:pathLst>
                <a:path extrusionOk="0" h="552" w="336">
                  <a:moveTo>
                    <a:pt x="165" y="550"/>
                  </a:moveTo>
                  <a:lnTo>
                    <a:pt x="165" y="550"/>
                  </a:lnTo>
                  <a:cubicBezTo>
                    <a:pt x="136" y="550"/>
                    <a:pt x="109" y="543"/>
                    <a:pt x="83" y="528"/>
                  </a:cubicBezTo>
                  <a:cubicBezTo>
                    <a:pt x="59" y="514"/>
                    <a:pt x="38" y="493"/>
                    <a:pt x="23" y="467"/>
                  </a:cubicBezTo>
                  <a:cubicBezTo>
                    <a:pt x="9" y="442"/>
                    <a:pt x="0" y="413"/>
                    <a:pt x="0" y="384"/>
                  </a:cubicBezTo>
                  <a:lnTo>
                    <a:pt x="0" y="383"/>
                  </a:lnTo>
                  <a:lnTo>
                    <a:pt x="3" y="164"/>
                  </a:lnTo>
                  <a:lnTo>
                    <a:pt x="3" y="164"/>
                  </a:lnTo>
                  <a:cubicBezTo>
                    <a:pt x="3" y="135"/>
                    <a:pt x="12" y="108"/>
                    <a:pt x="25" y="83"/>
                  </a:cubicBezTo>
                  <a:cubicBezTo>
                    <a:pt x="41" y="58"/>
                    <a:pt x="61" y="37"/>
                    <a:pt x="86" y="22"/>
                  </a:cubicBezTo>
                  <a:cubicBezTo>
                    <a:pt x="112" y="8"/>
                    <a:pt x="140" y="0"/>
                    <a:pt x="169" y="0"/>
                  </a:cubicBezTo>
                  <a:cubicBezTo>
                    <a:pt x="198" y="0"/>
                    <a:pt x="227" y="8"/>
                    <a:pt x="252" y="22"/>
                  </a:cubicBezTo>
                  <a:cubicBezTo>
                    <a:pt x="277" y="37"/>
                    <a:pt x="299" y="58"/>
                    <a:pt x="313" y="83"/>
                  </a:cubicBezTo>
                  <a:cubicBezTo>
                    <a:pt x="328" y="109"/>
                    <a:pt x="335" y="137"/>
                    <a:pt x="335" y="166"/>
                  </a:cubicBezTo>
                  <a:cubicBezTo>
                    <a:pt x="335" y="166"/>
                    <a:pt x="335" y="167"/>
                    <a:pt x="335" y="168"/>
                  </a:cubicBezTo>
                  <a:lnTo>
                    <a:pt x="333" y="386"/>
                  </a:lnTo>
                  <a:lnTo>
                    <a:pt x="333" y="386"/>
                  </a:lnTo>
                  <a:cubicBezTo>
                    <a:pt x="332" y="415"/>
                    <a:pt x="325" y="443"/>
                    <a:pt x="310" y="467"/>
                  </a:cubicBezTo>
                  <a:cubicBezTo>
                    <a:pt x="296" y="493"/>
                    <a:pt x="276" y="514"/>
                    <a:pt x="250" y="528"/>
                  </a:cubicBezTo>
                  <a:cubicBezTo>
                    <a:pt x="225" y="543"/>
                    <a:pt x="196" y="551"/>
                    <a:pt x="167" y="551"/>
                  </a:cubicBezTo>
                  <a:cubicBezTo>
                    <a:pt x="166" y="551"/>
                    <a:pt x="165" y="551"/>
                    <a:pt x="165" y="551"/>
                  </a:cubicBezTo>
                  <a:lnTo>
                    <a:pt x="165" y="550"/>
                  </a:lnTo>
                  <a:close/>
                  <a:moveTo>
                    <a:pt x="165" y="550"/>
                  </a:moveTo>
                  <a:lnTo>
                    <a:pt x="165" y="5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4689398" y="2576935"/>
              <a:ext cx="214810" cy="333711"/>
            </a:xfrm>
            <a:custGeom>
              <a:rect b="b" l="l" r="r" t="t"/>
              <a:pathLst>
                <a:path extrusionOk="0" h="1475" w="948">
                  <a:moveTo>
                    <a:pt x="915" y="768"/>
                  </a:moveTo>
                  <a:lnTo>
                    <a:pt x="915" y="768"/>
                  </a:lnTo>
                  <a:lnTo>
                    <a:pt x="915" y="768"/>
                  </a:lnTo>
                  <a:cubicBezTo>
                    <a:pt x="920" y="768"/>
                    <a:pt x="926" y="767"/>
                    <a:pt x="931" y="764"/>
                  </a:cubicBezTo>
                  <a:cubicBezTo>
                    <a:pt x="936" y="761"/>
                    <a:pt x="940" y="758"/>
                    <a:pt x="942" y="752"/>
                  </a:cubicBezTo>
                  <a:cubicBezTo>
                    <a:pt x="945" y="747"/>
                    <a:pt x="947" y="742"/>
                    <a:pt x="947" y="736"/>
                  </a:cubicBezTo>
                  <a:cubicBezTo>
                    <a:pt x="947" y="731"/>
                    <a:pt x="945" y="725"/>
                    <a:pt x="942" y="720"/>
                  </a:cubicBezTo>
                  <a:cubicBezTo>
                    <a:pt x="940" y="716"/>
                    <a:pt x="936" y="712"/>
                    <a:pt x="931" y="709"/>
                  </a:cubicBezTo>
                  <a:cubicBezTo>
                    <a:pt x="926" y="707"/>
                    <a:pt x="920" y="704"/>
                    <a:pt x="915" y="704"/>
                  </a:cubicBezTo>
                  <a:lnTo>
                    <a:pt x="915" y="704"/>
                  </a:lnTo>
                  <a:lnTo>
                    <a:pt x="873" y="704"/>
                  </a:lnTo>
                  <a:lnTo>
                    <a:pt x="873" y="479"/>
                  </a:lnTo>
                  <a:lnTo>
                    <a:pt x="920" y="454"/>
                  </a:lnTo>
                  <a:lnTo>
                    <a:pt x="920" y="454"/>
                  </a:lnTo>
                  <a:cubicBezTo>
                    <a:pt x="920" y="453"/>
                    <a:pt x="920" y="453"/>
                    <a:pt x="921" y="453"/>
                  </a:cubicBezTo>
                  <a:cubicBezTo>
                    <a:pt x="926" y="450"/>
                    <a:pt x="930" y="446"/>
                    <a:pt x="932" y="441"/>
                  </a:cubicBezTo>
                  <a:cubicBezTo>
                    <a:pt x="935" y="436"/>
                    <a:pt x="937" y="430"/>
                    <a:pt x="937" y="425"/>
                  </a:cubicBezTo>
                  <a:cubicBezTo>
                    <a:pt x="937" y="419"/>
                    <a:pt x="935" y="414"/>
                    <a:pt x="932" y="409"/>
                  </a:cubicBezTo>
                  <a:cubicBezTo>
                    <a:pt x="930" y="404"/>
                    <a:pt x="926" y="400"/>
                    <a:pt x="921" y="398"/>
                  </a:cubicBezTo>
                  <a:cubicBezTo>
                    <a:pt x="916" y="395"/>
                    <a:pt x="910" y="393"/>
                    <a:pt x="905" y="393"/>
                  </a:cubicBezTo>
                  <a:cubicBezTo>
                    <a:pt x="899" y="393"/>
                    <a:pt x="894" y="395"/>
                    <a:pt x="889" y="397"/>
                  </a:cubicBezTo>
                  <a:lnTo>
                    <a:pt x="869" y="408"/>
                  </a:lnTo>
                  <a:lnTo>
                    <a:pt x="869" y="408"/>
                  </a:lnTo>
                  <a:cubicBezTo>
                    <a:pt x="862" y="358"/>
                    <a:pt x="846" y="308"/>
                    <a:pt x="820" y="264"/>
                  </a:cubicBezTo>
                  <a:cubicBezTo>
                    <a:pt x="807" y="239"/>
                    <a:pt x="789" y="217"/>
                    <a:pt x="770" y="197"/>
                  </a:cubicBezTo>
                  <a:lnTo>
                    <a:pt x="798" y="159"/>
                  </a:lnTo>
                  <a:lnTo>
                    <a:pt x="798" y="159"/>
                  </a:lnTo>
                  <a:cubicBezTo>
                    <a:pt x="799" y="158"/>
                    <a:pt x="800" y="156"/>
                    <a:pt x="800" y="156"/>
                  </a:cubicBezTo>
                  <a:cubicBezTo>
                    <a:pt x="803" y="150"/>
                    <a:pt x="804" y="146"/>
                    <a:pt x="804" y="140"/>
                  </a:cubicBezTo>
                  <a:cubicBezTo>
                    <a:pt x="804" y="134"/>
                    <a:pt x="803" y="129"/>
                    <a:pt x="800" y="124"/>
                  </a:cubicBezTo>
                  <a:cubicBezTo>
                    <a:pt x="797" y="119"/>
                    <a:pt x="793" y="114"/>
                    <a:pt x="788" y="112"/>
                  </a:cubicBezTo>
                  <a:cubicBezTo>
                    <a:pt x="784" y="109"/>
                    <a:pt x="778" y="108"/>
                    <a:pt x="772" y="108"/>
                  </a:cubicBezTo>
                  <a:cubicBezTo>
                    <a:pt x="767" y="108"/>
                    <a:pt x="761" y="109"/>
                    <a:pt x="756" y="112"/>
                  </a:cubicBezTo>
                  <a:cubicBezTo>
                    <a:pt x="753" y="113"/>
                    <a:pt x="750" y="117"/>
                    <a:pt x="747" y="121"/>
                  </a:cubicBezTo>
                  <a:lnTo>
                    <a:pt x="724" y="152"/>
                  </a:lnTo>
                  <a:lnTo>
                    <a:pt x="724" y="152"/>
                  </a:lnTo>
                  <a:cubicBezTo>
                    <a:pt x="708" y="139"/>
                    <a:pt x="692" y="127"/>
                    <a:pt x="673" y="117"/>
                  </a:cubicBezTo>
                  <a:cubicBezTo>
                    <a:pt x="622" y="87"/>
                    <a:pt x="564" y="70"/>
                    <a:pt x="505" y="65"/>
                  </a:cubicBezTo>
                  <a:lnTo>
                    <a:pt x="505" y="32"/>
                  </a:lnTo>
                  <a:lnTo>
                    <a:pt x="505" y="32"/>
                  </a:lnTo>
                  <a:lnTo>
                    <a:pt x="505" y="32"/>
                  </a:lnTo>
                  <a:cubicBezTo>
                    <a:pt x="505" y="27"/>
                    <a:pt x="504" y="21"/>
                    <a:pt x="501" y="16"/>
                  </a:cubicBezTo>
                  <a:cubicBezTo>
                    <a:pt x="498" y="11"/>
                    <a:pt x="494" y="6"/>
                    <a:pt x="489" y="4"/>
                  </a:cubicBezTo>
                  <a:cubicBezTo>
                    <a:pt x="485" y="1"/>
                    <a:pt x="479" y="0"/>
                    <a:pt x="473" y="0"/>
                  </a:cubicBezTo>
                  <a:cubicBezTo>
                    <a:pt x="468" y="0"/>
                    <a:pt x="462" y="1"/>
                    <a:pt x="457" y="4"/>
                  </a:cubicBezTo>
                  <a:cubicBezTo>
                    <a:pt x="453" y="6"/>
                    <a:pt x="449" y="11"/>
                    <a:pt x="446" y="16"/>
                  </a:cubicBezTo>
                  <a:cubicBezTo>
                    <a:pt x="443" y="21"/>
                    <a:pt x="441" y="27"/>
                    <a:pt x="441" y="32"/>
                  </a:cubicBezTo>
                  <a:lnTo>
                    <a:pt x="441" y="32"/>
                  </a:lnTo>
                  <a:lnTo>
                    <a:pt x="441" y="65"/>
                  </a:lnTo>
                  <a:lnTo>
                    <a:pt x="441" y="65"/>
                  </a:lnTo>
                  <a:cubicBezTo>
                    <a:pt x="383" y="70"/>
                    <a:pt x="325" y="87"/>
                    <a:pt x="274" y="117"/>
                  </a:cubicBezTo>
                  <a:cubicBezTo>
                    <a:pt x="256" y="127"/>
                    <a:pt x="239" y="139"/>
                    <a:pt x="223" y="152"/>
                  </a:cubicBezTo>
                  <a:lnTo>
                    <a:pt x="200" y="121"/>
                  </a:lnTo>
                  <a:lnTo>
                    <a:pt x="200" y="121"/>
                  </a:lnTo>
                  <a:cubicBezTo>
                    <a:pt x="197" y="117"/>
                    <a:pt x="195" y="113"/>
                    <a:pt x="190" y="111"/>
                  </a:cubicBezTo>
                  <a:cubicBezTo>
                    <a:pt x="186" y="108"/>
                    <a:pt x="180" y="107"/>
                    <a:pt x="174" y="107"/>
                  </a:cubicBezTo>
                  <a:cubicBezTo>
                    <a:pt x="169" y="107"/>
                    <a:pt x="163" y="108"/>
                    <a:pt x="158" y="111"/>
                  </a:cubicBezTo>
                  <a:cubicBezTo>
                    <a:pt x="153" y="113"/>
                    <a:pt x="149" y="118"/>
                    <a:pt x="146" y="123"/>
                  </a:cubicBezTo>
                  <a:cubicBezTo>
                    <a:pt x="143" y="128"/>
                    <a:pt x="142" y="133"/>
                    <a:pt x="142" y="139"/>
                  </a:cubicBezTo>
                  <a:cubicBezTo>
                    <a:pt x="142" y="144"/>
                    <a:pt x="143" y="150"/>
                    <a:pt x="146" y="155"/>
                  </a:cubicBezTo>
                  <a:cubicBezTo>
                    <a:pt x="147" y="156"/>
                    <a:pt x="148" y="157"/>
                    <a:pt x="148" y="159"/>
                  </a:cubicBezTo>
                  <a:lnTo>
                    <a:pt x="177" y="197"/>
                  </a:lnTo>
                  <a:lnTo>
                    <a:pt x="177" y="197"/>
                  </a:lnTo>
                  <a:cubicBezTo>
                    <a:pt x="158" y="217"/>
                    <a:pt x="141" y="239"/>
                    <a:pt x="127" y="264"/>
                  </a:cubicBezTo>
                  <a:cubicBezTo>
                    <a:pt x="102" y="308"/>
                    <a:pt x="85" y="358"/>
                    <a:pt x="78" y="408"/>
                  </a:cubicBezTo>
                  <a:lnTo>
                    <a:pt x="57" y="397"/>
                  </a:lnTo>
                  <a:lnTo>
                    <a:pt x="57" y="397"/>
                  </a:lnTo>
                  <a:cubicBezTo>
                    <a:pt x="53" y="395"/>
                    <a:pt x="48" y="394"/>
                    <a:pt x="43" y="394"/>
                  </a:cubicBezTo>
                  <a:cubicBezTo>
                    <a:pt x="37" y="394"/>
                    <a:pt x="32" y="395"/>
                    <a:pt x="27" y="398"/>
                  </a:cubicBezTo>
                  <a:cubicBezTo>
                    <a:pt x="22" y="401"/>
                    <a:pt x="18" y="405"/>
                    <a:pt x="15" y="410"/>
                  </a:cubicBezTo>
                  <a:cubicBezTo>
                    <a:pt x="12" y="415"/>
                    <a:pt x="11" y="420"/>
                    <a:pt x="11" y="426"/>
                  </a:cubicBezTo>
                  <a:cubicBezTo>
                    <a:pt x="11" y="431"/>
                    <a:pt x="12" y="437"/>
                    <a:pt x="15" y="442"/>
                  </a:cubicBezTo>
                  <a:cubicBezTo>
                    <a:pt x="18" y="447"/>
                    <a:pt x="22" y="451"/>
                    <a:pt x="27" y="453"/>
                  </a:cubicBezTo>
                  <a:lnTo>
                    <a:pt x="27" y="454"/>
                  </a:lnTo>
                  <a:lnTo>
                    <a:pt x="74" y="479"/>
                  </a:lnTo>
                  <a:lnTo>
                    <a:pt x="74" y="704"/>
                  </a:lnTo>
                  <a:lnTo>
                    <a:pt x="32" y="704"/>
                  </a:lnTo>
                  <a:lnTo>
                    <a:pt x="32" y="704"/>
                  </a:lnTo>
                  <a:lnTo>
                    <a:pt x="32" y="704"/>
                  </a:lnTo>
                  <a:cubicBezTo>
                    <a:pt x="27" y="704"/>
                    <a:pt x="21" y="707"/>
                    <a:pt x="16" y="709"/>
                  </a:cubicBezTo>
                  <a:cubicBezTo>
                    <a:pt x="11" y="712"/>
                    <a:pt x="7" y="715"/>
                    <a:pt x="4" y="720"/>
                  </a:cubicBezTo>
                  <a:cubicBezTo>
                    <a:pt x="2" y="726"/>
                    <a:pt x="0" y="731"/>
                    <a:pt x="0" y="736"/>
                  </a:cubicBezTo>
                  <a:cubicBezTo>
                    <a:pt x="0" y="742"/>
                    <a:pt x="2" y="747"/>
                    <a:pt x="4" y="752"/>
                  </a:cubicBezTo>
                  <a:cubicBezTo>
                    <a:pt x="7" y="758"/>
                    <a:pt x="11" y="761"/>
                    <a:pt x="16" y="764"/>
                  </a:cubicBezTo>
                  <a:cubicBezTo>
                    <a:pt x="21" y="767"/>
                    <a:pt x="27" y="768"/>
                    <a:pt x="32" y="768"/>
                  </a:cubicBezTo>
                  <a:lnTo>
                    <a:pt x="32" y="768"/>
                  </a:lnTo>
                  <a:lnTo>
                    <a:pt x="74" y="768"/>
                  </a:lnTo>
                  <a:lnTo>
                    <a:pt x="74" y="995"/>
                  </a:lnTo>
                  <a:lnTo>
                    <a:pt x="27" y="1021"/>
                  </a:lnTo>
                  <a:lnTo>
                    <a:pt x="27" y="1021"/>
                  </a:lnTo>
                  <a:lnTo>
                    <a:pt x="27" y="1021"/>
                  </a:lnTo>
                  <a:cubicBezTo>
                    <a:pt x="22" y="1023"/>
                    <a:pt x="18" y="1028"/>
                    <a:pt x="15" y="1032"/>
                  </a:cubicBezTo>
                  <a:cubicBezTo>
                    <a:pt x="12" y="1037"/>
                    <a:pt x="11" y="1043"/>
                    <a:pt x="11" y="1048"/>
                  </a:cubicBezTo>
                  <a:cubicBezTo>
                    <a:pt x="11" y="1054"/>
                    <a:pt x="12" y="1060"/>
                    <a:pt x="15" y="1064"/>
                  </a:cubicBezTo>
                  <a:cubicBezTo>
                    <a:pt x="18" y="1069"/>
                    <a:pt x="22" y="1073"/>
                    <a:pt x="27" y="1076"/>
                  </a:cubicBezTo>
                  <a:cubicBezTo>
                    <a:pt x="32" y="1079"/>
                    <a:pt x="37" y="1080"/>
                    <a:pt x="43" y="1080"/>
                  </a:cubicBezTo>
                  <a:cubicBezTo>
                    <a:pt x="48" y="1080"/>
                    <a:pt x="53" y="1079"/>
                    <a:pt x="57" y="1077"/>
                  </a:cubicBezTo>
                  <a:lnTo>
                    <a:pt x="79" y="1065"/>
                  </a:lnTo>
                  <a:lnTo>
                    <a:pt x="79" y="1065"/>
                  </a:lnTo>
                  <a:cubicBezTo>
                    <a:pt x="87" y="1113"/>
                    <a:pt x="103" y="1160"/>
                    <a:pt x="127" y="1201"/>
                  </a:cubicBezTo>
                  <a:cubicBezTo>
                    <a:pt x="142" y="1227"/>
                    <a:pt x="160" y="1251"/>
                    <a:pt x="180" y="1273"/>
                  </a:cubicBezTo>
                  <a:lnTo>
                    <a:pt x="148" y="1316"/>
                  </a:lnTo>
                  <a:lnTo>
                    <a:pt x="148" y="1316"/>
                  </a:lnTo>
                  <a:cubicBezTo>
                    <a:pt x="147" y="1317"/>
                    <a:pt x="147" y="1318"/>
                    <a:pt x="146" y="1319"/>
                  </a:cubicBezTo>
                  <a:cubicBezTo>
                    <a:pt x="143" y="1324"/>
                    <a:pt x="142" y="1330"/>
                    <a:pt x="142" y="1335"/>
                  </a:cubicBezTo>
                  <a:cubicBezTo>
                    <a:pt x="142" y="1341"/>
                    <a:pt x="143" y="1346"/>
                    <a:pt x="146" y="1351"/>
                  </a:cubicBezTo>
                  <a:cubicBezTo>
                    <a:pt x="149" y="1356"/>
                    <a:pt x="154" y="1360"/>
                    <a:pt x="158" y="1363"/>
                  </a:cubicBezTo>
                  <a:cubicBezTo>
                    <a:pt x="163" y="1366"/>
                    <a:pt x="169" y="1367"/>
                    <a:pt x="174" y="1367"/>
                  </a:cubicBezTo>
                  <a:cubicBezTo>
                    <a:pt x="180" y="1367"/>
                    <a:pt x="185" y="1366"/>
                    <a:pt x="190" y="1363"/>
                  </a:cubicBezTo>
                  <a:cubicBezTo>
                    <a:pt x="194" y="1361"/>
                    <a:pt x="197" y="1357"/>
                    <a:pt x="200" y="1354"/>
                  </a:cubicBezTo>
                  <a:lnTo>
                    <a:pt x="227" y="1316"/>
                  </a:lnTo>
                  <a:lnTo>
                    <a:pt x="227" y="1316"/>
                  </a:lnTo>
                  <a:cubicBezTo>
                    <a:pt x="242" y="1328"/>
                    <a:pt x="259" y="1339"/>
                    <a:pt x="274" y="1348"/>
                  </a:cubicBezTo>
                  <a:cubicBezTo>
                    <a:pt x="326" y="1378"/>
                    <a:pt x="382" y="1395"/>
                    <a:pt x="441" y="1400"/>
                  </a:cubicBezTo>
                  <a:lnTo>
                    <a:pt x="441" y="1442"/>
                  </a:lnTo>
                  <a:lnTo>
                    <a:pt x="441" y="1442"/>
                  </a:lnTo>
                  <a:lnTo>
                    <a:pt x="441" y="1442"/>
                  </a:lnTo>
                  <a:cubicBezTo>
                    <a:pt x="441" y="1448"/>
                    <a:pt x="444" y="1453"/>
                    <a:pt x="446" y="1458"/>
                  </a:cubicBezTo>
                  <a:cubicBezTo>
                    <a:pt x="449" y="1463"/>
                    <a:pt x="452" y="1468"/>
                    <a:pt x="457" y="1470"/>
                  </a:cubicBezTo>
                  <a:cubicBezTo>
                    <a:pt x="462" y="1473"/>
                    <a:pt x="468" y="1474"/>
                    <a:pt x="473" y="1474"/>
                  </a:cubicBezTo>
                  <a:cubicBezTo>
                    <a:pt x="479" y="1474"/>
                    <a:pt x="484" y="1473"/>
                    <a:pt x="489" y="1470"/>
                  </a:cubicBezTo>
                  <a:cubicBezTo>
                    <a:pt x="494" y="1468"/>
                    <a:pt x="498" y="1463"/>
                    <a:pt x="501" y="1458"/>
                  </a:cubicBezTo>
                  <a:cubicBezTo>
                    <a:pt x="504" y="1453"/>
                    <a:pt x="505" y="1448"/>
                    <a:pt x="505" y="1442"/>
                  </a:cubicBezTo>
                  <a:lnTo>
                    <a:pt x="505" y="1442"/>
                  </a:lnTo>
                  <a:lnTo>
                    <a:pt x="505" y="1400"/>
                  </a:lnTo>
                  <a:lnTo>
                    <a:pt x="505" y="1400"/>
                  </a:lnTo>
                  <a:cubicBezTo>
                    <a:pt x="564" y="1395"/>
                    <a:pt x="621" y="1378"/>
                    <a:pt x="673" y="1348"/>
                  </a:cubicBezTo>
                  <a:cubicBezTo>
                    <a:pt x="689" y="1339"/>
                    <a:pt x="705" y="1328"/>
                    <a:pt x="719" y="1316"/>
                  </a:cubicBezTo>
                  <a:lnTo>
                    <a:pt x="747" y="1354"/>
                  </a:lnTo>
                  <a:lnTo>
                    <a:pt x="747" y="1354"/>
                  </a:lnTo>
                  <a:cubicBezTo>
                    <a:pt x="749" y="1357"/>
                    <a:pt x="753" y="1361"/>
                    <a:pt x="756" y="1362"/>
                  </a:cubicBezTo>
                  <a:cubicBezTo>
                    <a:pt x="761" y="1365"/>
                    <a:pt x="767" y="1366"/>
                    <a:pt x="772" y="1366"/>
                  </a:cubicBezTo>
                  <a:cubicBezTo>
                    <a:pt x="778" y="1366"/>
                    <a:pt x="783" y="1365"/>
                    <a:pt x="788" y="1362"/>
                  </a:cubicBezTo>
                  <a:cubicBezTo>
                    <a:pt x="793" y="1360"/>
                    <a:pt x="797" y="1355"/>
                    <a:pt x="800" y="1350"/>
                  </a:cubicBezTo>
                  <a:cubicBezTo>
                    <a:pt x="803" y="1345"/>
                    <a:pt x="804" y="1340"/>
                    <a:pt x="804" y="1334"/>
                  </a:cubicBezTo>
                  <a:cubicBezTo>
                    <a:pt x="804" y="1328"/>
                    <a:pt x="804" y="1323"/>
                    <a:pt x="800" y="1318"/>
                  </a:cubicBezTo>
                  <a:cubicBezTo>
                    <a:pt x="800" y="1317"/>
                    <a:pt x="799" y="1316"/>
                    <a:pt x="798" y="1316"/>
                  </a:cubicBezTo>
                  <a:lnTo>
                    <a:pt x="767" y="1273"/>
                  </a:lnTo>
                  <a:lnTo>
                    <a:pt x="767" y="1273"/>
                  </a:lnTo>
                  <a:cubicBezTo>
                    <a:pt x="787" y="1251"/>
                    <a:pt x="805" y="1227"/>
                    <a:pt x="819" y="1201"/>
                  </a:cubicBezTo>
                  <a:cubicBezTo>
                    <a:pt x="844" y="1159"/>
                    <a:pt x="860" y="1113"/>
                    <a:pt x="868" y="1065"/>
                  </a:cubicBezTo>
                  <a:lnTo>
                    <a:pt x="889" y="1077"/>
                  </a:lnTo>
                  <a:lnTo>
                    <a:pt x="889" y="1077"/>
                  </a:lnTo>
                  <a:cubicBezTo>
                    <a:pt x="894" y="1079"/>
                    <a:pt x="899" y="1081"/>
                    <a:pt x="905" y="1081"/>
                  </a:cubicBezTo>
                  <a:cubicBezTo>
                    <a:pt x="910" y="1081"/>
                    <a:pt x="917" y="1079"/>
                    <a:pt x="921" y="1076"/>
                  </a:cubicBezTo>
                  <a:cubicBezTo>
                    <a:pt x="926" y="1074"/>
                    <a:pt x="930" y="1070"/>
                    <a:pt x="932" y="1065"/>
                  </a:cubicBezTo>
                  <a:cubicBezTo>
                    <a:pt x="935" y="1060"/>
                    <a:pt x="937" y="1055"/>
                    <a:pt x="937" y="1049"/>
                  </a:cubicBezTo>
                  <a:cubicBezTo>
                    <a:pt x="937" y="1044"/>
                    <a:pt x="935" y="1038"/>
                    <a:pt x="932" y="1033"/>
                  </a:cubicBezTo>
                  <a:cubicBezTo>
                    <a:pt x="930" y="1028"/>
                    <a:pt x="925" y="1024"/>
                    <a:pt x="921" y="1021"/>
                  </a:cubicBezTo>
                  <a:cubicBezTo>
                    <a:pt x="920" y="1021"/>
                    <a:pt x="920" y="1021"/>
                    <a:pt x="920" y="1021"/>
                  </a:cubicBezTo>
                  <a:lnTo>
                    <a:pt x="873" y="995"/>
                  </a:lnTo>
                  <a:lnTo>
                    <a:pt x="873" y="768"/>
                  </a:lnTo>
                  <a:lnTo>
                    <a:pt x="915" y="768"/>
                  </a:lnTo>
                  <a:close/>
                  <a:moveTo>
                    <a:pt x="809" y="1002"/>
                  </a:moveTo>
                  <a:cubicBezTo>
                    <a:pt x="809" y="1187"/>
                    <a:pt x="659" y="1337"/>
                    <a:pt x="473" y="1337"/>
                  </a:cubicBezTo>
                  <a:cubicBezTo>
                    <a:pt x="288" y="1337"/>
                    <a:pt x="138" y="1187"/>
                    <a:pt x="138" y="1002"/>
                  </a:cubicBezTo>
                  <a:lnTo>
                    <a:pt x="138" y="464"/>
                  </a:lnTo>
                  <a:cubicBezTo>
                    <a:pt x="138" y="279"/>
                    <a:pt x="288" y="128"/>
                    <a:pt x="473" y="128"/>
                  </a:cubicBezTo>
                  <a:cubicBezTo>
                    <a:pt x="659" y="128"/>
                    <a:pt x="809" y="279"/>
                    <a:pt x="809" y="464"/>
                  </a:cubicBezTo>
                  <a:lnTo>
                    <a:pt x="809" y="1002"/>
                  </a:lnTo>
                  <a:close/>
                  <a:moveTo>
                    <a:pt x="809" y="1002"/>
                  </a:moveTo>
                  <a:lnTo>
                    <a:pt x="809" y="100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4533534" y="2551957"/>
              <a:ext cx="154863" cy="154867"/>
            </a:xfrm>
            <a:custGeom>
              <a:rect b="b" l="l" r="r" t="t"/>
              <a:pathLst>
                <a:path extrusionOk="0" h="685" w="682">
                  <a:moveTo>
                    <a:pt x="649" y="310"/>
                  </a:moveTo>
                  <a:lnTo>
                    <a:pt x="610" y="310"/>
                  </a:lnTo>
                  <a:lnTo>
                    <a:pt x="610" y="310"/>
                  </a:lnTo>
                  <a:cubicBezTo>
                    <a:pt x="605" y="274"/>
                    <a:pt x="594" y="238"/>
                    <a:pt x="575" y="206"/>
                  </a:cubicBezTo>
                  <a:cubicBezTo>
                    <a:pt x="569" y="195"/>
                    <a:pt x="561" y="184"/>
                    <a:pt x="553" y="174"/>
                  </a:cubicBezTo>
                  <a:lnTo>
                    <a:pt x="581" y="146"/>
                  </a:lnTo>
                  <a:lnTo>
                    <a:pt x="581" y="146"/>
                  </a:lnTo>
                  <a:cubicBezTo>
                    <a:pt x="583" y="144"/>
                    <a:pt x="585" y="141"/>
                    <a:pt x="586" y="140"/>
                  </a:cubicBezTo>
                  <a:cubicBezTo>
                    <a:pt x="589" y="134"/>
                    <a:pt x="590" y="129"/>
                    <a:pt x="590" y="124"/>
                  </a:cubicBezTo>
                  <a:cubicBezTo>
                    <a:pt x="590" y="118"/>
                    <a:pt x="589" y="112"/>
                    <a:pt x="586" y="108"/>
                  </a:cubicBezTo>
                  <a:cubicBezTo>
                    <a:pt x="583" y="103"/>
                    <a:pt x="579" y="99"/>
                    <a:pt x="574" y="96"/>
                  </a:cubicBezTo>
                  <a:cubicBezTo>
                    <a:pt x="569" y="93"/>
                    <a:pt x="564" y="92"/>
                    <a:pt x="558" y="92"/>
                  </a:cubicBezTo>
                  <a:cubicBezTo>
                    <a:pt x="553" y="92"/>
                    <a:pt x="548" y="93"/>
                    <a:pt x="542" y="96"/>
                  </a:cubicBezTo>
                  <a:cubicBezTo>
                    <a:pt x="541" y="97"/>
                    <a:pt x="538" y="99"/>
                    <a:pt x="536" y="101"/>
                  </a:cubicBezTo>
                  <a:lnTo>
                    <a:pt x="508" y="129"/>
                  </a:lnTo>
                  <a:lnTo>
                    <a:pt x="508" y="129"/>
                  </a:lnTo>
                  <a:cubicBezTo>
                    <a:pt x="498" y="120"/>
                    <a:pt x="488" y="112"/>
                    <a:pt x="475" y="106"/>
                  </a:cubicBezTo>
                  <a:cubicBezTo>
                    <a:pt x="444" y="87"/>
                    <a:pt x="408" y="76"/>
                    <a:pt x="372" y="72"/>
                  </a:cubicBezTo>
                  <a:lnTo>
                    <a:pt x="372" y="32"/>
                  </a:lnTo>
                  <a:lnTo>
                    <a:pt x="372" y="32"/>
                  </a:lnTo>
                  <a:cubicBezTo>
                    <a:pt x="372" y="27"/>
                    <a:pt x="372" y="20"/>
                    <a:pt x="368" y="16"/>
                  </a:cubicBezTo>
                  <a:cubicBezTo>
                    <a:pt x="366" y="11"/>
                    <a:pt x="362" y="7"/>
                    <a:pt x="356" y="5"/>
                  </a:cubicBezTo>
                  <a:cubicBezTo>
                    <a:pt x="351" y="2"/>
                    <a:pt x="346" y="0"/>
                    <a:pt x="340" y="0"/>
                  </a:cubicBezTo>
                  <a:cubicBezTo>
                    <a:pt x="334" y="0"/>
                    <a:pt x="330" y="2"/>
                    <a:pt x="324" y="5"/>
                  </a:cubicBezTo>
                  <a:cubicBezTo>
                    <a:pt x="319" y="7"/>
                    <a:pt x="315" y="11"/>
                    <a:pt x="312" y="16"/>
                  </a:cubicBezTo>
                  <a:cubicBezTo>
                    <a:pt x="310" y="20"/>
                    <a:pt x="308" y="27"/>
                    <a:pt x="308" y="32"/>
                  </a:cubicBezTo>
                  <a:lnTo>
                    <a:pt x="308" y="72"/>
                  </a:lnTo>
                  <a:lnTo>
                    <a:pt x="308" y="72"/>
                  </a:lnTo>
                  <a:cubicBezTo>
                    <a:pt x="272" y="76"/>
                    <a:pt x="237" y="87"/>
                    <a:pt x="205" y="106"/>
                  </a:cubicBezTo>
                  <a:cubicBezTo>
                    <a:pt x="193" y="112"/>
                    <a:pt x="183" y="120"/>
                    <a:pt x="172" y="129"/>
                  </a:cubicBezTo>
                  <a:lnTo>
                    <a:pt x="145" y="101"/>
                  </a:lnTo>
                  <a:lnTo>
                    <a:pt x="145" y="101"/>
                  </a:lnTo>
                  <a:cubicBezTo>
                    <a:pt x="143" y="99"/>
                    <a:pt x="141" y="96"/>
                    <a:pt x="139" y="95"/>
                  </a:cubicBezTo>
                  <a:cubicBezTo>
                    <a:pt x="134" y="92"/>
                    <a:pt x="128" y="91"/>
                    <a:pt x="123" y="91"/>
                  </a:cubicBezTo>
                  <a:cubicBezTo>
                    <a:pt x="117" y="91"/>
                    <a:pt x="111" y="92"/>
                    <a:pt x="107" y="95"/>
                  </a:cubicBezTo>
                  <a:cubicBezTo>
                    <a:pt x="102" y="97"/>
                    <a:pt x="98" y="102"/>
                    <a:pt x="95" y="107"/>
                  </a:cubicBezTo>
                  <a:cubicBezTo>
                    <a:pt x="92" y="112"/>
                    <a:pt x="91" y="117"/>
                    <a:pt x="91" y="123"/>
                  </a:cubicBezTo>
                  <a:cubicBezTo>
                    <a:pt x="91" y="128"/>
                    <a:pt x="92" y="133"/>
                    <a:pt x="95" y="139"/>
                  </a:cubicBezTo>
                  <a:cubicBezTo>
                    <a:pt x="96" y="141"/>
                    <a:pt x="98" y="144"/>
                    <a:pt x="100" y="146"/>
                  </a:cubicBezTo>
                  <a:lnTo>
                    <a:pt x="128" y="174"/>
                  </a:lnTo>
                  <a:lnTo>
                    <a:pt x="128" y="174"/>
                  </a:lnTo>
                  <a:cubicBezTo>
                    <a:pt x="120" y="184"/>
                    <a:pt x="112" y="195"/>
                    <a:pt x="106" y="206"/>
                  </a:cubicBezTo>
                  <a:cubicBezTo>
                    <a:pt x="87" y="238"/>
                    <a:pt x="76" y="274"/>
                    <a:pt x="71" y="310"/>
                  </a:cubicBezTo>
                  <a:lnTo>
                    <a:pt x="32" y="310"/>
                  </a:lnTo>
                  <a:lnTo>
                    <a:pt x="32" y="310"/>
                  </a:lnTo>
                  <a:cubicBezTo>
                    <a:pt x="26" y="310"/>
                    <a:pt x="21" y="312"/>
                    <a:pt x="16" y="315"/>
                  </a:cubicBezTo>
                  <a:cubicBezTo>
                    <a:pt x="11" y="317"/>
                    <a:pt x="6" y="321"/>
                    <a:pt x="4" y="326"/>
                  </a:cubicBezTo>
                  <a:cubicBezTo>
                    <a:pt x="1" y="331"/>
                    <a:pt x="0" y="336"/>
                    <a:pt x="0" y="342"/>
                  </a:cubicBezTo>
                  <a:cubicBezTo>
                    <a:pt x="0" y="347"/>
                    <a:pt x="1" y="353"/>
                    <a:pt x="4" y="358"/>
                  </a:cubicBezTo>
                  <a:cubicBezTo>
                    <a:pt x="6" y="363"/>
                    <a:pt x="11" y="367"/>
                    <a:pt x="16" y="370"/>
                  </a:cubicBezTo>
                  <a:cubicBezTo>
                    <a:pt x="21" y="373"/>
                    <a:pt x="26" y="374"/>
                    <a:pt x="32" y="374"/>
                  </a:cubicBezTo>
                  <a:lnTo>
                    <a:pt x="71" y="374"/>
                  </a:lnTo>
                  <a:lnTo>
                    <a:pt x="71" y="374"/>
                  </a:lnTo>
                  <a:cubicBezTo>
                    <a:pt x="76" y="411"/>
                    <a:pt x="87" y="445"/>
                    <a:pt x="106" y="478"/>
                  </a:cubicBezTo>
                  <a:cubicBezTo>
                    <a:pt x="112" y="489"/>
                    <a:pt x="120" y="500"/>
                    <a:pt x="128" y="511"/>
                  </a:cubicBezTo>
                  <a:lnTo>
                    <a:pt x="100" y="539"/>
                  </a:lnTo>
                  <a:lnTo>
                    <a:pt x="100" y="539"/>
                  </a:lnTo>
                  <a:cubicBezTo>
                    <a:pt x="98" y="541"/>
                    <a:pt x="96" y="543"/>
                    <a:pt x="95" y="545"/>
                  </a:cubicBezTo>
                  <a:cubicBezTo>
                    <a:pt x="92" y="550"/>
                    <a:pt x="91" y="555"/>
                    <a:pt x="91" y="561"/>
                  </a:cubicBezTo>
                  <a:cubicBezTo>
                    <a:pt x="91" y="566"/>
                    <a:pt x="91" y="572"/>
                    <a:pt x="95" y="577"/>
                  </a:cubicBezTo>
                  <a:cubicBezTo>
                    <a:pt x="98" y="581"/>
                    <a:pt x="102" y="586"/>
                    <a:pt x="107" y="589"/>
                  </a:cubicBezTo>
                  <a:cubicBezTo>
                    <a:pt x="111" y="592"/>
                    <a:pt x="117" y="593"/>
                    <a:pt x="123" y="593"/>
                  </a:cubicBezTo>
                  <a:cubicBezTo>
                    <a:pt x="128" y="593"/>
                    <a:pt x="133" y="591"/>
                    <a:pt x="139" y="589"/>
                  </a:cubicBezTo>
                  <a:cubicBezTo>
                    <a:pt x="140" y="587"/>
                    <a:pt x="143" y="586"/>
                    <a:pt x="145" y="584"/>
                  </a:cubicBezTo>
                  <a:lnTo>
                    <a:pt x="172" y="556"/>
                  </a:lnTo>
                  <a:lnTo>
                    <a:pt x="172" y="556"/>
                  </a:lnTo>
                  <a:cubicBezTo>
                    <a:pt x="183" y="564"/>
                    <a:pt x="194" y="571"/>
                    <a:pt x="205" y="578"/>
                  </a:cubicBezTo>
                  <a:cubicBezTo>
                    <a:pt x="238" y="596"/>
                    <a:pt x="272" y="608"/>
                    <a:pt x="308" y="613"/>
                  </a:cubicBezTo>
                  <a:lnTo>
                    <a:pt x="308" y="652"/>
                  </a:lnTo>
                  <a:lnTo>
                    <a:pt x="308" y="652"/>
                  </a:lnTo>
                  <a:cubicBezTo>
                    <a:pt x="308" y="658"/>
                    <a:pt x="310" y="663"/>
                    <a:pt x="312" y="668"/>
                  </a:cubicBezTo>
                  <a:cubicBezTo>
                    <a:pt x="315" y="673"/>
                    <a:pt x="319" y="677"/>
                    <a:pt x="324" y="680"/>
                  </a:cubicBezTo>
                  <a:cubicBezTo>
                    <a:pt x="329" y="683"/>
                    <a:pt x="334" y="684"/>
                    <a:pt x="340" y="684"/>
                  </a:cubicBezTo>
                  <a:cubicBezTo>
                    <a:pt x="346" y="684"/>
                    <a:pt x="351" y="683"/>
                    <a:pt x="356" y="680"/>
                  </a:cubicBezTo>
                  <a:cubicBezTo>
                    <a:pt x="361" y="677"/>
                    <a:pt x="365" y="673"/>
                    <a:pt x="368" y="668"/>
                  </a:cubicBezTo>
                  <a:cubicBezTo>
                    <a:pt x="371" y="663"/>
                    <a:pt x="372" y="658"/>
                    <a:pt x="372" y="652"/>
                  </a:cubicBezTo>
                  <a:lnTo>
                    <a:pt x="372" y="613"/>
                  </a:lnTo>
                  <a:lnTo>
                    <a:pt x="372" y="613"/>
                  </a:lnTo>
                  <a:cubicBezTo>
                    <a:pt x="408" y="608"/>
                    <a:pt x="444" y="596"/>
                    <a:pt x="475" y="578"/>
                  </a:cubicBezTo>
                  <a:cubicBezTo>
                    <a:pt x="487" y="571"/>
                    <a:pt x="498" y="564"/>
                    <a:pt x="508" y="556"/>
                  </a:cubicBezTo>
                  <a:lnTo>
                    <a:pt x="536" y="584"/>
                  </a:lnTo>
                  <a:lnTo>
                    <a:pt x="536" y="584"/>
                  </a:lnTo>
                  <a:cubicBezTo>
                    <a:pt x="538" y="586"/>
                    <a:pt x="541" y="587"/>
                    <a:pt x="543" y="589"/>
                  </a:cubicBezTo>
                  <a:cubicBezTo>
                    <a:pt x="549" y="591"/>
                    <a:pt x="554" y="593"/>
                    <a:pt x="559" y="593"/>
                  </a:cubicBezTo>
                  <a:cubicBezTo>
                    <a:pt x="565" y="593"/>
                    <a:pt x="570" y="592"/>
                    <a:pt x="575" y="589"/>
                  </a:cubicBezTo>
                  <a:cubicBezTo>
                    <a:pt x="580" y="586"/>
                    <a:pt x="584" y="581"/>
                    <a:pt x="586" y="577"/>
                  </a:cubicBezTo>
                  <a:cubicBezTo>
                    <a:pt x="589" y="572"/>
                    <a:pt x="591" y="566"/>
                    <a:pt x="591" y="561"/>
                  </a:cubicBezTo>
                  <a:cubicBezTo>
                    <a:pt x="591" y="555"/>
                    <a:pt x="589" y="550"/>
                    <a:pt x="586" y="545"/>
                  </a:cubicBezTo>
                  <a:cubicBezTo>
                    <a:pt x="585" y="543"/>
                    <a:pt x="583" y="541"/>
                    <a:pt x="581" y="539"/>
                  </a:cubicBezTo>
                  <a:lnTo>
                    <a:pt x="553" y="511"/>
                  </a:lnTo>
                  <a:lnTo>
                    <a:pt x="553" y="511"/>
                  </a:lnTo>
                  <a:cubicBezTo>
                    <a:pt x="561" y="500"/>
                    <a:pt x="569" y="489"/>
                    <a:pt x="575" y="478"/>
                  </a:cubicBezTo>
                  <a:cubicBezTo>
                    <a:pt x="594" y="445"/>
                    <a:pt x="606" y="411"/>
                    <a:pt x="610" y="374"/>
                  </a:cubicBezTo>
                  <a:lnTo>
                    <a:pt x="649" y="374"/>
                  </a:lnTo>
                  <a:lnTo>
                    <a:pt x="649" y="374"/>
                  </a:lnTo>
                  <a:cubicBezTo>
                    <a:pt x="655" y="374"/>
                    <a:pt x="660" y="373"/>
                    <a:pt x="665" y="370"/>
                  </a:cubicBezTo>
                  <a:cubicBezTo>
                    <a:pt x="670" y="367"/>
                    <a:pt x="674" y="363"/>
                    <a:pt x="677" y="358"/>
                  </a:cubicBezTo>
                  <a:cubicBezTo>
                    <a:pt x="680" y="353"/>
                    <a:pt x="681" y="347"/>
                    <a:pt x="681" y="342"/>
                  </a:cubicBezTo>
                  <a:cubicBezTo>
                    <a:pt x="681" y="336"/>
                    <a:pt x="680" y="331"/>
                    <a:pt x="677" y="326"/>
                  </a:cubicBezTo>
                  <a:cubicBezTo>
                    <a:pt x="674" y="321"/>
                    <a:pt x="670" y="317"/>
                    <a:pt x="665" y="315"/>
                  </a:cubicBezTo>
                  <a:cubicBezTo>
                    <a:pt x="660" y="312"/>
                    <a:pt x="655" y="310"/>
                    <a:pt x="649" y="310"/>
                  </a:cubicBezTo>
                  <a:close/>
                  <a:moveTo>
                    <a:pt x="340" y="551"/>
                  </a:moveTo>
                  <a:cubicBezTo>
                    <a:pt x="226" y="551"/>
                    <a:pt x="134" y="456"/>
                    <a:pt x="134" y="342"/>
                  </a:cubicBezTo>
                  <a:cubicBezTo>
                    <a:pt x="134" y="227"/>
                    <a:pt x="226" y="134"/>
                    <a:pt x="340" y="134"/>
                  </a:cubicBezTo>
                  <a:cubicBezTo>
                    <a:pt x="455" y="134"/>
                    <a:pt x="548" y="227"/>
                    <a:pt x="548" y="342"/>
                  </a:cubicBezTo>
                  <a:cubicBezTo>
                    <a:pt x="548" y="457"/>
                    <a:pt x="455" y="551"/>
                    <a:pt x="340" y="551"/>
                  </a:cubicBezTo>
                  <a:close/>
                  <a:moveTo>
                    <a:pt x="340" y="551"/>
                  </a:moveTo>
                  <a:lnTo>
                    <a:pt x="340" y="5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4615463" y="2605909"/>
              <a:ext cx="14987" cy="14987"/>
            </a:xfrm>
            <a:custGeom>
              <a:rect b="b" l="l" r="r" t="t"/>
              <a:pathLst>
                <a:path extrusionOk="0" h="65" w="65">
                  <a:moveTo>
                    <a:pt x="62" y="20"/>
                  </a:moveTo>
                  <a:lnTo>
                    <a:pt x="62" y="20"/>
                  </a:lnTo>
                  <a:cubicBezTo>
                    <a:pt x="61" y="19"/>
                    <a:pt x="61" y="17"/>
                    <a:pt x="60" y="16"/>
                  </a:cubicBezTo>
                  <a:cubicBezTo>
                    <a:pt x="58" y="10"/>
                    <a:pt x="54" y="7"/>
                    <a:pt x="48" y="5"/>
                  </a:cubicBezTo>
                  <a:cubicBezTo>
                    <a:pt x="43" y="2"/>
                    <a:pt x="38" y="0"/>
                    <a:pt x="32" y="0"/>
                  </a:cubicBezTo>
                  <a:cubicBezTo>
                    <a:pt x="27" y="0"/>
                    <a:pt x="22" y="2"/>
                    <a:pt x="16" y="5"/>
                  </a:cubicBezTo>
                  <a:cubicBezTo>
                    <a:pt x="11" y="7"/>
                    <a:pt x="7" y="11"/>
                    <a:pt x="4" y="16"/>
                  </a:cubicBezTo>
                  <a:cubicBezTo>
                    <a:pt x="2" y="21"/>
                    <a:pt x="0" y="26"/>
                    <a:pt x="0" y="32"/>
                  </a:cubicBezTo>
                  <a:cubicBezTo>
                    <a:pt x="0" y="37"/>
                    <a:pt x="2" y="43"/>
                    <a:pt x="4" y="48"/>
                  </a:cubicBezTo>
                  <a:cubicBezTo>
                    <a:pt x="7" y="53"/>
                    <a:pt x="11" y="57"/>
                    <a:pt x="16" y="60"/>
                  </a:cubicBezTo>
                  <a:cubicBezTo>
                    <a:pt x="21" y="63"/>
                    <a:pt x="27" y="64"/>
                    <a:pt x="32" y="64"/>
                  </a:cubicBezTo>
                  <a:cubicBezTo>
                    <a:pt x="38" y="64"/>
                    <a:pt x="43" y="63"/>
                    <a:pt x="48" y="60"/>
                  </a:cubicBezTo>
                  <a:cubicBezTo>
                    <a:pt x="48" y="60"/>
                    <a:pt x="49" y="60"/>
                    <a:pt x="49" y="59"/>
                  </a:cubicBezTo>
                  <a:lnTo>
                    <a:pt x="49" y="59"/>
                  </a:lnTo>
                  <a:cubicBezTo>
                    <a:pt x="53" y="57"/>
                    <a:pt x="58" y="53"/>
                    <a:pt x="60" y="48"/>
                  </a:cubicBezTo>
                  <a:cubicBezTo>
                    <a:pt x="63" y="43"/>
                    <a:pt x="64" y="38"/>
                    <a:pt x="64" y="32"/>
                  </a:cubicBezTo>
                  <a:cubicBezTo>
                    <a:pt x="64" y="28"/>
                    <a:pt x="63" y="24"/>
                    <a:pt x="62" y="20"/>
                  </a:cubicBezTo>
                  <a:close/>
                  <a:moveTo>
                    <a:pt x="62" y="20"/>
                  </a:moveTo>
                  <a:lnTo>
                    <a:pt x="62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32"/>
          <p:cNvGraphicFramePr/>
          <p:nvPr/>
        </p:nvGraphicFramePr>
        <p:xfrm>
          <a:off x="996575" y="97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{5D3170B3-34B5-46E2-8CDF-FEBC4F5DA2DF}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Darlene’s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 Dataset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ine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 days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 hours</a:t>
                      </a:r>
                      <a:endParaRPr sz="1300"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 target variables (readmission, hospital death, ICU death)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Merged the minority group into bad_outcomes ~ 293:2227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Created subsets by ranking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Aggregated</a:t>
                      </a:r>
                      <a:r>
                        <a:rPr lang="en" sz="1300"/>
                        <a:t> features using mean or max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Essential vitals only, focused on details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Added comorbidities and intake/output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Kept prediction variables (i.e. predictedHospitalMortality) 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Took out prediction variables to prevent data leakage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Min/Mean/Max first 24 hour window labs/vitals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24 hour vital average, stdev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2520 rows, 57 columns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2520 rows, 60 columns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10" name="Google Shape;310;p32"/>
          <p:cNvSpPr txBox="1"/>
          <p:nvPr>
            <p:ph idx="4294967295" type="title"/>
          </p:nvPr>
        </p:nvSpPr>
        <p:spPr>
          <a:xfrm>
            <a:off x="452550" y="37472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</a:t>
            </a:r>
            <a:r>
              <a:rPr lang="en"/>
              <a:t>data frame</a:t>
            </a:r>
            <a:r>
              <a:rPr lang="en"/>
              <a:t> created</a:t>
            </a:r>
            <a:endParaRPr/>
          </a:p>
        </p:txBody>
      </p:sp>
      <p:sp>
        <p:nvSpPr>
          <p:cNvPr id="311" name="Google Shape;311;p32"/>
          <p:cNvSpPr/>
          <p:nvPr/>
        </p:nvSpPr>
        <p:spPr>
          <a:xfrm>
            <a:off x="8235575" y="194050"/>
            <a:ext cx="647100" cy="6471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32"/>
          <p:cNvGrpSpPr/>
          <p:nvPr/>
        </p:nvGrpSpPr>
        <p:grpSpPr>
          <a:xfrm>
            <a:off x="8409755" y="332266"/>
            <a:ext cx="298738" cy="370677"/>
            <a:chOff x="3977021" y="2551957"/>
            <a:chExt cx="298738" cy="370677"/>
          </a:xfrm>
        </p:grpSpPr>
        <p:sp>
          <p:nvSpPr>
            <p:cNvPr id="313" name="Google Shape;313;p32"/>
            <p:cNvSpPr/>
            <p:nvPr/>
          </p:nvSpPr>
          <p:spPr>
            <a:xfrm>
              <a:off x="4015986" y="2590923"/>
              <a:ext cx="220808" cy="151867"/>
            </a:xfrm>
            <a:custGeom>
              <a:rect b="b" l="l" r="r" t="t"/>
              <a:pathLst>
                <a:path extrusionOk="0" h="671" w="974">
                  <a:moveTo>
                    <a:pt x="0" y="0"/>
                  </a:moveTo>
                  <a:lnTo>
                    <a:pt x="973" y="0"/>
                  </a:lnTo>
                  <a:lnTo>
                    <a:pt x="973" y="670"/>
                  </a:lnTo>
                  <a:lnTo>
                    <a:pt x="0" y="670"/>
                  </a:ln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3977021" y="2551957"/>
              <a:ext cx="298738" cy="370677"/>
            </a:xfrm>
            <a:custGeom>
              <a:rect b="b" l="l" r="r" t="t"/>
              <a:pathLst>
                <a:path extrusionOk="0" h="1636" w="1318">
                  <a:moveTo>
                    <a:pt x="1135" y="1156"/>
                  </a:moveTo>
                  <a:lnTo>
                    <a:pt x="1135" y="1156"/>
                  </a:lnTo>
                  <a:cubicBezTo>
                    <a:pt x="1167" y="1156"/>
                    <a:pt x="1198" y="1147"/>
                    <a:pt x="1226" y="1131"/>
                  </a:cubicBezTo>
                  <a:cubicBezTo>
                    <a:pt x="1253" y="1115"/>
                    <a:pt x="1276" y="1092"/>
                    <a:pt x="1293" y="1064"/>
                  </a:cubicBezTo>
                  <a:cubicBezTo>
                    <a:pt x="1308" y="1037"/>
                    <a:pt x="1317" y="1005"/>
                    <a:pt x="1317" y="974"/>
                  </a:cubicBezTo>
                  <a:lnTo>
                    <a:pt x="1317" y="182"/>
                  </a:lnTo>
                  <a:lnTo>
                    <a:pt x="1317" y="182"/>
                  </a:lnTo>
                  <a:cubicBezTo>
                    <a:pt x="1317" y="150"/>
                    <a:pt x="1308" y="118"/>
                    <a:pt x="1293" y="91"/>
                  </a:cubicBezTo>
                  <a:cubicBezTo>
                    <a:pt x="1276" y="63"/>
                    <a:pt x="1253" y="40"/>
                    <a:pt x="1226" y="24"/>
                  </a:cubicBezTo>
                  <a:cubicBezTo>
                    <a:pt x="1198" y="8"/>
                    <a:pt x="1167" y="0"/>
                    <a:pt x="1135" y="0"/>
                  </a:cubicBezTo>
                  <a:lnTo>
                    <a:pt x="182" y="0"/>
                  </a:lnTo>
                  <a:lnTo>
                    <a:pt x="182" y="0"/>
                  </a:lnTo>
                  <a:cubicBezTo>
                    <a:pt x="150" y="0"/>
                    <a:pt x="119" y="8"/>
                    <a:pt x="91" y="24"/>
                  </a:cubicBezTo>
                  <a:cubicBezTo>
                    <a:pt x="63" y="40"/>
                    <a:pt x="40" y="63"/>
                    <a:pt x="24" y="91"/>
                  </a:cubicBezTo>
                  <a:cubicBezTo>
                    <a:pt x="8" y="118"/>
                    <a:pt x="0" y="150"/>
                    <a:pt x="0" y="182"/>
                  </a:cubicBezTo>
                  <a:lnTo>
                    <a:pt x="0" y="974"/>
                  </a:lnTo>
                  <a:lnTo>
                    <a:pt x="0" y="974"/>
                  </a:lnTo>
                  <a:cubicBezTo>
                    <a:pt x="0" y="1005"/>
                    <a:pt x="8" y="1037"/>
                    <a:pt x="24" y="1064"/>
                  </a:cubicBezTo>
                  <a:cubicBezTo>
                    <a:pt x="40" y="1092"/>
                    <a:pt x="63" y="1115"/>
                    <a:pt x="91" y="1131"/>
                  </a:cubicBezTo>
                  <a:cubicBezTo>
                    <a:pt x="119" y="1147"/>
                    <a:pt x="150" y="1156"/>
                    <a:pt x="182" y="1156"/>
                  </a:cubicBezTo>
                  <a:lnTo>
                    <a:pt x="363" y="1156"/>
                  </a:lnTo>
                  <a:lnTo>
                    <a:pt x="363" y="1251"/>
                  </a:lnTo>
                  <a:lnTo>
                    <a:pt x="42" y="1251"/>
                  </a:lnTo>
                  <a:lnTo>
                    <a:pt x="42" y="1251"/>
                  </a:lnTo>
                  <a:lnTo>
                    <a:pt x="42" y="1251"/>
                  </a:lnTo>
                  <a:cubicBezTo>
                    <a:pt x="37" y="1251"/>
                    <a:pt x="30" y="1254"/>
                    <a:pt x="26" y="1256"/>
                  </a:cubicBezTo>
                  <a:cubicBezTo>
                    <a:pt x="21" y="1259"/>
                    <a:pt x="18" y="1262"/>
                    <a:pt x="15" y="1267"/>
                  </a:cubicBezTo>
                  <a:cubicBezTo>
                    <a:pt x="12" y="1272"/>
                    <a:pt x="10" y="1278"/>
                    <a:pt x="10" y="1283"/>
                  </a:cubicBezTo>
                  <a:lnTo>
                    <a:pt x="10" y="1283"/>
                  </a:lnTo>
                  <a:lnTo>
                    <a:pt x="10" y="1603"/>
                  </a:lnTo>
                  <a:lnTo>
                    <a:pt x="10" y="1603"/>
                  </a:lnTo>
                  <a:lnTo>
                    <a:pt x="10" y="1603"/>
                  </a:lnTo>
                  <a:cubicBezTo>
                    <a:pt x="10" y="1609"/>
                    <a:pt x="12" y="1615"/>
                    <a:pt x="15" y="1619"/>
                  </a:cubicBezTo>
                  <a:cubicBezTo>
                    <a:pt x="18" y="1624"/>
                    <a:pt x="21" y="1628"/>
                    <a:pt x="26" y="1631"/>
                  </a:cubicBezTo>
                  <a:cubicBezTo>
                    <a:pt x="30" y="1634"/>
                    <a:pt x="37" y="1635"/>
                    <a:pt x="42" y="1635"/>
                  </a:cubicBezTo>
                  <a:lnTo>
                    <a:pt x="42" y="1635"/>
                  </a:lnTo>
                  <a:lnTo>
                    <a:pt x="1275" y="1635"/>
                  </a:lnTo>
                  <a:lnTo>
                    <a:pt x="1275" y="1635"/>
                  </a:lnTo>
                  <a:lnTo>
                    <a:pt x="1275" y="1635"/>
                  </a:lnTo>
                  <a:cubicBezTo>
                    <a:pt x="1280" y="1635"/>
                    <a:pt x="1286" y="1634"/>
                    <a:pt x="1291" y="1631"/>
                  </a:cubicBezTo>
                  <a:cubicBezTo>
                    <a:pt x="1296" y="1628"/>
                    <a:pt x="1299" y="1624"/>
                    <a:pt x="1302" y="1619"/>
                  </a:cubicBezTo>
                  <a:cubicBezTo>
                    <a:pt x="1304" y="1615"/>
                    <a:pt x="1307" y="1609"/>
                    <a:pt x="1307" y="1603"/>
                  </a:cubicBezTo>
                  <a:lnTo>
                    <a:pt x="1307" y="1283"/>
                  </a:lnTo>
                  <a:lnTo>
                    <a:pt x="1307" y="1283"/>
                  </a:lnTo>
                  <a:lnTo>
                    <a:pt x="1307" y="1283"/>
                  </a:lnTo>
                  <a:cubicBezTo>
                    <a:pt x="1307" y="1278"/>
                    <a:pt x="1304" y="1272"/>
                    <a:pt x="1302" y="1267"/>
                  </a:cubicBezTo>
                  <a:cubicBezTo>
                    <a:pt x="1299" y="1262"/>
                    <a:pt x="1296" y="1259"/>
                    <a:pt x="1291" y="1256"/>
                  </a:cubicBezTo>
                  <a:cubicBezTo>
                    <a:pt x="1286" y="1254"/>
                    <a:pt x="1280" y="1251"/>
                    <a:pt x="1275" y="1251"/>
                  </a:cubicBezTo>
                  <a:lnTo>
                    <a:pt x="1275" y="1251"/>
                  </a:lnTo>
                  <a:lnTo>
                    <a:pt x="955" y="1251"/>
                  </a:lnTo>
                  <a:lnTo>
                    <a:pt x="955" y="1156"/>
                  </a:lnTo>
                  <a:lnTo>
                    <a:pt x="1135" y="1156"/>
                  </a:lnTo>
                  <a:close/>
                  <a:moveTo>
                    <a:pt x="64" y="974"/>
                  </a:moveTo>
                  <a:lnTo>
                    <a:pt x="64" y="182"/>
                  </a:lnTo>
                  <a:lnTo>
                    <a:pt x="64" y="182"/>
                  </a:lnTo>
                  <a:cubicBezTo>
                    <a:pt x="64" y="161"/>
                    <a:pt x="69" y="141"/>
                    <a:pt x="80" y="123"/>
                  </a:cubicBezTo>
                  <a:cubicBezTo>
                    <a:pt x="90" y="105"/>
                    <a:pt x="104" y="89"/>
                    <a:pt x="123" y="79"/>
                  </a:cubicBezTo>
                  <a:cubicBezTo>
                    <a:pt x="140" y="68"/>
                    <a:pt x="161" y="64"/>
                    <a:pt x="182" y="63"/>
                  </a:cubicBezTo>
                  <a:lnTo>
                    <a:pt x="1135" y="63"/>
                  </a:lnTo>
                  <a:lnTo>
                    <a:pt x="1135" y="63"/>
                  </a:lnTo>
                  <a:cubicBezTo>
                    <a:pt x="1156" y="64"/>
                    <a:pt x="1176" y="68"/>
                    <a:pt x="1194" y="79"/>
                  </a:cubicBezTo>
                  <a:cubicBezTo>
                    <a:pt x="1212" y="89"/>
                    <a:pt x="1227" y="104"/>
                    <a:pt x="1238" y="123"/>
                  </a:cubicBezTo>
                  <a:cubicBezTo>
                    <a:pt x="1248" y="140"/>
                    <a:pt x="1253" y="161"/>
                    <a:pt x="1253" y="182"/>
                  </a:cubicBezTo>
                  <a:lnTo>
                    <a:pt x="1253" y="974"/>
                  </a:lnTo>
                  <a:lnTo>
                    <a:pt x="1253" y="974"/>
                  </a:lnTo>
                  <a:cubicBezTo>
                    <a:pt x="1253" y="994"/>
                    <a:pt x="1248" y="1016"/>
                    <a:pt x="1238" y="1033"/>
                  </a:cubicBezTo>
                  <a:cubicBezTo>
                    <a:pt x="1227" y="1052"/>
                    <a:pt x="1212" y="1066"/>
                    <a:pt x="1194" y="1076"/>
                  </a:cubicBezTo>
                  <a:cubicBezTo>
                    <a:pt x="1176" y="1087"/>
                    <a:pt x="1156" y="1092"/>
                    <a:pt x="1135" y="1092"/>
                  </a:cubicBezTo>
                  <a:lnTo>
                    <a:pt x="182" y="1092"/>
                  </a:lnTo>
                  <a:lnTo>
                    <a:pt x="182" y="1092"/>
                  </a:lnTo>
                  <a:cubicBezTo>
                    <a:pt x="161" y="1092"/>
                    <a:pt x="140" y="1087"/>
                    <a:pt x="123" y="1076"/>
                  </a:cubicBezTo>
                  <a:cubicBezTo>
                    <a:pt x="104" y="1066"/>
                    <a:pt x="90" y="1051"/>
                    <a:pt x="80" y="1033"/>
                  </a:cubicBezTo>
                  <a:cubicBezTo>
                    <a:pt x="69" y="1015"/>
                    <a:pt x="64" y="994"/>
                    <a:pt x="64" y="974"/>
                  </a:cubicBezTo>
                  <a:close/>
                  <a:moveTo>
                    <a:pt x="1243" y="1572"/>
                  </a:moveTo>
                  <a:lnTo>
                    <a:pt x="74" y="1572"/>
                  </a:lnTo>
                  <a:lnTo>
                    <a:pt x="74" y="1315"/>
                  </a:lnTo>
                  <a:lnTo>
                    <a:pt x="1243" y="1315"/>
                  </a:lnTo>
                  <a:lnTo>
                    <a:pt x="1243" y="1572"/>
                  </a:lnTo>
                  <a:close/>
                  <a:moveTo>
                    <a:pt x="891" y="1251"/>
                  </a:moveTo>
                  <a:lnTo>
                    <a:pt x="426" y="1251"/>
                  </a:lnTo>
                  <a:lnTo>
                    <a:pt x="426" y="1156"/>
                  </a:lnTo>
                  <a:lnTo>
                    <a:pt x="891" y="1156"/>
                  </a:lnTo>
                  <a:lnTo>
                    <a:pt x="891" y="1251"/>
                  </a:lnTo>
                  <a:close/>
                  <a:moveTo>
                    <a:pt x="891" y="1251"/>
                  </a:moveTo>
                  <a:lnTo>
                    <a:pt x="891" y="125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4101911" y="2767768"/>
              <a:ext cx="49956" cy="14987"/>
            </a:xfrm>
            <a:custGeom>
              <a:rect b="b" l="l" r="r" t="t"/>
              <a:pathLst>
                <a:path extrusionOk="0" h="64" w="221">
                  <a:moveTo>
                    <a:pt x="188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cubicBezTo>
                    <a:pt x="26" y="0"/>
                    <a:pt x="20" y="1"/>
                    <a:pt x="16" y="4"/>
                  </a:cubicBezTo>
                  <a:cubicBezTo>
                    <a:pt x="11" y="7"/>
                    <a:pt x="7" y="12"/>
                    <a:pt x="4" y="16"/>
                  </a:cubicBezTo>
                  <a:cubicBezTo>
                    <a:pt x="1" y="21"/>
                    <a:pt x="0" y="26"/>
                    <a:pt x="0" y="31"/>
                  </a:cubicBezTo>
                  <a:cubicBezTo>
                    <a:pt x="0" y="37"/>
                    <a:pt x="1" y="43"/>
                    <a:pt x="4" y="47"/>
                  </a:cubicBezTo>
                  <a:cubicBezTo>
                    <a:pt x="7" y="52"/>
                    <a:pt x="11" y="56"/>
                    <a:pt x="16" y="59"/>
                  </a:cubicBezTo>
                  <a:cubicBezTo>
                    <a:pt x="20" y="62"/>
                    <a:pt x="26" y="63"/>
                    <a:pt x="32" y="63"/>
                  </a:cubicBezTo>
                  <a:lnTo>
                    <a:pt x="32" y="63"/>
                  </a:lnTo>
                  <a:lnTo>
                    <a:pt x="188" y="63"/>
                  </a:lnTo>
                  <a:lnTo>
                    <a:pt x="188" y="63"/>
                  </a:lnTo>
                  <a:lnTo>
                    <a:pt x="188" y="63"/>
                  </a:lnTo>
                  <a:cubicBezTo>
                    <a:pt x="193" y="63"/>
                    <a:pt x="199" y="62"/>
                    <a:pt x="204" y="59"/>
                  </a:cubicBezTo>
                  <a:cubicBezTo>
                    <a:pt x="208" y="56"/>
                    <a:pt x="212" y="52"/>
                    <a:pt x="215" y="47"/>
                  </a:cubicBezTo>
                  <a:cubicBezTo>
                    <a:pt x="217" y="43"/>
                    <a:pt x="220" y="37"/>
                    <a:pt x="220" y="31"/>
                  </a:cubicBezTo>
                  <a:cubicBezTo>
                    <a:pt x="220" y="26"/>
                    <a:pt x="217" y="21"/>
                    <a:pt x="215" y="16"/>
                  </a:cubicBezTo>
                  <a:cubicBezTo>
                    <a:pt x="212" y="12"/>
                    <a:pt x="208" y="7"/>
                    <a:pt x="204" y="4"/>
                  </a:cubicBezTo>
                  <a:cubicBezTo>
                    <a:pt x="199" y="1"/>
                    <a:pt x="193" y="0"/>
                    <a:pt x="188" y="0"/>
                  </a:cubicBezTo>
                  <a:close/>
                  <a:moveTo>
                    <a:pt x="188" y="0"/>
                  </a:moveTo>
                  <a:lnTo>
                    <a:pt x="1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4023979" y="2871677"/>
              <a:ext cx="21981" cy="14987"/>
            </a:xfrm>
            <a:custGeom>
              <a:rect b="b" l="l" r="r" t="t"/>
              <a:pathLst>
                <a:path extrusionOk="0" h="65" w="99">
                  <a:moveTo>
                    <a:pt x="66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cubicBezTo>
                    <a:pt x="26" y="0"/>
                    <a:pt x="21" y="2"/>
                    <a:pt x="16" y="4"/>
                  </a:cubicBezTo>
                  <a:cubicBezTo>
                    <a:pt x="11" y="7"/>
                    <a:pt x="7" y="11"/>
                    <a:pt x="4" y="16"/>
                  </a:cubicBezTo>
                  <a:cubicBezTo>
                    <a:pt x="1" y="21"/>
                    <a:pt x="0" y="27"/>
                    <a:pt x="0" y="32"/>
                  </a:cubicBezTo>
                  <a:cubicBezTo>
                    <a:pt x="0" y="38"/>
                    <a:pt x="1" y="43"/>
                    <a:pt x="4" y="48"/>
                  </a:cubicBezTo>
                  <a:cubicBezTo>
                    <a:pt x="7" y="53"/>
                    <a:pt x="11" y="57"/>
                    <a:pt x="16" y="60"/>
                  </a:cubicBezTo>
                  <a:cubicBezTo>
                    <a:pt x="21" y="63"/>
                    <a:pt x="26" y="64"/>
                    <a:pt x="32" y="64"/>
                  </a:cubicBezTo>
                  <a:lnTo>
                    <a:pt x="32" y="64"/>
                  </a:lnTo>
                  <a:lnTo>
                    <a:pt x="66" y="64"/>
                  </a:lnTo>
                  <a:lnTo>
                    <a:pt x="66" y="64"/>
                  </a:lnTo>
                  <a:cubicBezTo>
                    <a:pt x="71" y="64"/>
                    <a:pt x="77" y="63"/>
                    <a:pt x="82" y="60"/>
                  </a:cubicBezTo>
                  <a:cubicBezTo>
                    <a:pt x="87" y="57"/>
                    <a:pt x="91" y="53"/>
                    <a:pt x="94" y="48"/>
                  </a:cubicBezTo>
                  <a:cubicBezTo>
                    <a:pt x="96" y="43"/>
                    <a:pt x="98" y="38"/>
                    <a:pt x="98" y="32"/>
                  </a:cubicBezTo>
                  <a:cubicBezTo>
                    <a:pt x="98" y="27"/>
                    <a:pt x="96" y="21"/>
                    <a:pt x="94" y="16"/>
                  </a:cubicBezTo>
                  <a:cubicBezTo>
                    <a:pt x="91" y="11"/>
                    <a:pt x="87" y="7"/>
                    <a:pt x="82" y="4"/>
                  </a:cubicBezTo>
                  <a:cubicBezTo>
                    <a:pt x="77" y="2"/>
                    <a:pt x="71" y="0"/>
                    <a:pt x="66" y="0"/>
                  </a:cubicBezTo>
                  <a:close/>
                  <a:moveTo>
                    <a:pt x="66" y="0"/>
                  </a:moveTo>
                  <a:lnTo>
                    <a:pt x="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4064944" y="2871677"/>
              <a:ext cx="21981" cy="14987"/>
            </a:xfrm>
            <a:custGeom>
              <a:rect b="b" l="l" r="r" t="t"/>
              <a:pathLst>
                <a:path extrusionOk="0" h="65" w="99">
                  <a:moveTo>
                    <a:pt x="66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cubicBezTo>
                    <a:pt x="27" y="0"/>
                    <a:pt x="21" y="2"/>
                    <a:pt x="16" y="4"/>
                  </a:cubicBezTo>
                  <a:cubicBezTo>
                    <a:pt x="11" y="7"/>
                    <a:pt x="7" y="11"/>
                    <a:pt x="5" y="16"/>
                  </a:cubicBezTo>
                  <a:cubicBezTo>
                    <a:pt x="2" y="21"/>
                    <a:pt x="0" y="27"/>
                    <a:pt x="0" y="32"/>
                  </a:cubicBezTo>
                  <a:cubicBezTo>
                    <a:pt x="0" y="38"/>
                    <a:pt x="2" y="43"/>
                    <a:pt x="5" y="48"/>
                  </a:cubicBezTo>
                  <a:cubicBezTo>
                    <a:pt x="7" y="53"/>
                    <a:pt x="11" y="57"/>
                    <a:pt x="16" y="60"/>
                  </a:cubicBezTo>
                  <a:cubicBezTo>
                    <a:pt x="21" y="63"/>
                    <a:pt x="27" y="64"/>
                    <a:pt x="32" y="64"/>
                  </a:cubicBezTo>
                  <a:lnTo>
                    <a:pt x="32" y="64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6" y="64"/>
                  </a:lnTo>
                  <a:cubicBezTo>
                    <a:pt x="72" y="64"/>
                    <a:pt x="77" y="63"/>
                    <a:pt x="82" y="60"/>
                  </a:cubicBezTo>
                  <a:cubicBezTo>
                    <a:pt x="87" y="57"/>
                    <a:pt x="91" y="53"/>
                    <a:pt x="94" y="48"/>
                  </a:cubicBezTo>
                  <a:cubicBezTo>
                    <a:pt x="97" y="43"/>
                    <a:pt x="98" y="38"/>
                    <a:pt x="98" y="32"/>
                  </a:cubicBezTo>
                  <a:cubicBezTo>
                    <a:pt x="98" y="27"/>
                    <a:pt x="97" y="21"/>
                    <a:pt x="94" y="16"/>
                  </a:cubicBezTo>
                  <a:cubicBezTo>
                    <a:pt x="91" y="11"/>
                    <a:pt x="87" y="7"/>
                    <a:pt x="82" y="4"/>
                  </a:cubicBezTo>
                  <a:cubicBezTo>
                    <a:pt x="77" y="2"/>
                    <a:pt x="72" y="0"/>
                    <a:pt x="66" y="0"/>
                  </a:cubicBezTo>
                  <a:close/>
                  <a:moveTo>
                    <a:pt x="66" y="0"/>
                  </a:moveTo>
                  <a:lnTo>
                    <a:pt x="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4106907" y="2871677"/>
              <a:ext cx="21981" cy="14987"/>
            </a:xfrm>
            <a:custGeom>
              <a:rect b="b" l="l" r="r" t="t"/>
              <a:pathLst>
                <a:path extrusionOk="0" h="65" w="99">
                  <a:moveTo>
                    <a:pt x="66" y="0"/>
                  </a:move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cubicBezTo>
                    <a:pt x="26" y="0"/>
                    <a:pt x="21" y="2"/>
                    <a:pt x="16" y="4"/>
                  </a:cubicBezTo>
                  <a:cubicBezTo>
                    <a:pt x="11" y="7"/>
                    <a:pt x="7" y="11"/>
                    <a:pt x="4" y="16"/>
                  </a:cubicBezTo>
                  <a:cubicBezTo>
                    <a:pt x="1" y="21"/>
                    <a:pt x="0" y="27"/>
                    <a:pt x="0" y="32"/>
                  </a:cubicBezTo>
                  <a:cubicBezTo>
                    <a:pt x="0" y="38"/>
                    <a:pt x="1" y="43"/>
                    <a:pt x="4" y="48"/>
                  </a:cubicBezTo>
                  <a:cubicBezTo>
                    <a:pt x="7" y="53"/>
                    <a:pt x="11" y="57"/>
                    <a:pt x="16" y="60"/>
                  </a:cubicBezTo>
                  <a:cubicBezTo>
                    <a:pt x="21" y="63"/>
                    <a:pt x="26" y="64"/>
                    <a:pt x="32" y="64"/>
                  </a:cubicBezTo>
                  <a:lnTo>
                    <a:pt x="32" y="64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6" y="64"/>
                  </a:lnTo>
                  <a:cubicBezTo>
                    <a:pt x="71" y="64"/>
                    <a:pt x="77" y="63"/>
                    <a:pt x="82" y="60"/>
                  </a:cubicBezTo>
                  <a:cubicBezTo>
                    <a:pt x="87" y="57"/>
                    <a:pt x="90" y="53"/>
                    <a:pt x="93" y="48"/>
                  </a:cubicBezTo>
                  <a:cubicBezTo>
                    <a:pt x="95" y="43"/>
                    <a:pt x="98" y="38"/>
                    <a:pt x="98" y="32"/>
                  </a:cubicBezTo>
                  <a:cubicBezTo>
                    <a:pt x="98" y="27"/>
                    <a:pt x="95" y="21"/>
                    <a:pt x="93" y="16"/>
                  </a:cubicBezTo>
                  <a:cubicBezTo>
                    <a:pt x="90" y="11"/>
                    <a:pt x="87" y="7"/>
                    <a:pt x="82" y="4"/>
                  </a:cubicBezTo>
                  <a:cubicBezTo>
                    <a:pt x="77" y="2"/>
                    <a:pt x="71" y="0"/>
                    <a:pt x="66" y="0"/>
                  </a:cubicBezTo>
                  <a:close/>
                  <a:moveTo>
                    <a:pt x="66" y="0"/>
                  </a:moveTo>
                  <a:lnTo>
                    <a:pt x="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4149869" y="2871677"/>
              <a:ext cx="79930" cy="14987"/>
            </a:xfrm>
            <a:custGeom>
              <a:rect b="b" l="l" r="r" t="t"/>
              <a:pathLst>
                <a:path extrusionOk="0" h="65" w="351">
                  <a:moveTo>
                    <a:pt x="0" y="32"/>
                  </a:moveTo>
                  <a:lnTo>
                    <a:pt x="0" y="32"/>
                  </a:lnTo>
                  <a:lnTo>
                    <a:pt x="0" y="32"/>
                  </a:lnTo>
                  <a:cubicBezTo>
                    <a:pt x="0" y="38"/>
                    <a:pt x="1" y="43"/>
                    <a:pt x="4" y="48"/>
                  </a:cubicBezTo>
                  <a:cubicBezTo>
                    <a:pt x="6" y="53"/>
                    <a:pt x="11" y="57"/>
                    <a:pt x="16" y="60"/>
                  </a:cubicBezTo>
                  <a:cubicBezTo>
                    <a:pt x="21" y="63"/>
                    <a:pt x="27" y="64"/>
                    <a:pt x="32" y="64"/>
                  </a:cubicBezTo>
                  <a:lnTo>
                    <a:pt x="32" y="64"/>
                  </a:lnTo>
                  <a:lnTo>
                    <a:pt x="318" y="64"/>
                  </a:lnTo>
                  <a:lnTo>
                    <a:pt x="318" y="64"/>
                  </a:lnTo>
                  <a:cubicBezTo>
                    <a:pt x="324" y="64"/>
                    <a:pt x="329" y="63"/>
                    <a:pt x="334" y="60"/>
                  </a:cubicBezTo>
                  <a:cubicBezTo>
                    <a:pt x="339" y="57"/>
                    <a:pt x="343" y="53"/>
                    <a:pt x="346" y="48"/>
                  </a:cubicBezTo>
                  <a:cubicBezTo>
                    <a:pt x="349" y="43"/>
                    <a:pt x="350" y="38"/>
                    <a:pt x="350" y="32"/>
                  </a:cubicBezTo>
                  <a:cubicBezTo>
                    <a:pt x="350" y="27"/>
                    <a:pt x="349" y="21"/>
                    <a:pt x="346" y="16"/>
                  </a:cubicBezTo>
                  <a:cubicBezTo>
                    <a:pt x="343" y="11"/>
                    <a:pt x="339" y="7"/>
                    <a:pt x="334" y="4"/>
                  </a:cubicBezTo>
                  <a:cubicBezTo>
                    <a:pt x="329" y="2"/>
                    <a:pt x="324" y="0"/>
                    <a:pt x="318" y="0"/>
                  </a:cubicBez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  <a:cubicBezTo>
                    <a:pt x="27" y="0"/>
                    <a:pt x="21" y="2"/>
                    <a:pt x="16" y="4"/>
                  </a:cubicBezTo>
                  <a:cubicBezTo>
                    <a:pt x="11" y="7"/>
                    <a:pt x="6" y="11"/>
                    <a:pt x="4" y="16"/>
                  </a:cubicBezTo>
                  <a:cubicBezTo>
                    <a:pt x="1" y="21"/>
                    <a:pt x="0" y="27"/>
                    <a:pt x="0" y="32"/>
                  </a:cubicBezTo>
                  <a:close/>
                  <a:moveTo>
                    <a:pt x="0" y="32"/>
                  </a:moveTo>
                  <a:lnTo>
                    <a:pt x="0" y="3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4040965" y="2610905"/>
              <a:ext cx="170851" cy="112903"/>
            </a:xfrm>
            <a:custGeom>
              <a:rect b="b" l="l" r="r" t="t"/>
              <a:pathLst>
                <a:path extrusionOk="0" h="500" w="752">
                  <a:moveTo>
                    <a:pt x="198" y="250"/>
                  </a:moveTo>
                  <a:lnTo>
                    <a:pt x="229" y="165"/>
                  </a:lnTo>
                  <a:lnTo>
                    <a:pt x="269" y="471"/>
                  </a:lnTo>
                  <a:lnTo>
                    <a:pt x="269" y="471"/>
                  </a:lnTo>
                  <a:cubicBezTo>
                    <a:pt x="270" y="475"/>
                    <a:pt x="270" y="479"/>
                    <a:pt x="273" y="483"/>
                  </a:cubicBezTo>
                  <a:cubicBezTo>
                    <a:pt x="275" y="488"/>
                    <a:pt x="279" y="492"/>
                    <a:pt x="285" y="495"/>
                  </a:cubicBezTo>
                  <a:cubicBezTo>
                    <a:pt x="288" y="497"/>
                    <a:pt x="293" y="498"/>
                    <a:pt x="297" y="499"/>
                  </a:cubicBezTo>
                  <a:lnTo>
                    <a:pt x="297" y="499"/>
                  </a:lnTo>
                  <a:cubicBezTo>
                    <a:pt x="298" y="499"/>
                    <a:pt x="299" y="499"/>
                    <a:pt x="301" y="499"/>
                  </a:cubicBezTo>
                  <a:lnTo>
                    <a:pt x="301" y="499"/>
                  </a:lnTo>
                  <a:lnTo>
                    <a:pt x="301" y="499"/>
                  </a:lnTo>
                  <a:cubicBezTo>
                    <a:pt x="306" y="499"/>
                    <a:pt x="311" y="496"/>
                    <a:pt x="317" y="494"/>
                  </a:cubicBezTo>
                  <a:cubicBezTo>
                    <a:pt x="321" y="491"/>
                    <a:pt x="326" y="488"/>
                    <a:pt x="329" y="483"/>
                  </a:cubicBezTo>
                  <a:cubicBezTo>
                    <a:pt x="329" y="482"/>
                    <a:pt x="330" y="480"/>
                    <a:pt x="330" y="479"/>
                  </a:cubicBezTo>
                  <a:lnTo>
                    <a:pt x="414" y="278"/>
                  </a:lnTo>
                  <a:lnTo>
                    <a:pt x="445" y="350"/>
                  </a:lnTo>
                  <a:lnTo>
                    <a:pt x="445" y="350"/>
                  </a:lnTo>
                  <a:cubicBezTo>
                    <a:pt x="446" y="351"/>
                    <a:pt x="446" y="351"/>
                    <a:pt x="447" y="353"/>
                  </a:cubicBezTo>
                  <a:cubicBezTo>
                    <a:pt x="450" y="357"/>
                    <a:pt x="454" y="362"/>
                    <a:pt x="459" y="365"/>
                  </a:cubicBezTo>
                  <a:cubicBezTo>
                    <a:pt x="463" y="368"/>
                    <a:pt x="469" y="369"/>
                    <a:pt x="475" y="369"/>
                  </a:cubicBezTo>
                  <a:cubicBezTo>
                    <a:pt x="480" y="369"/>
                    <a:pt x="486" y="368"/>
                    <a:pt x="491" y="365"/>
                  </a:cubicBezTo>
                  <a:cubicBezTo>
                    <a:pt x="495" y="362"/>
                    <a:pt x="498" y="359"/>
                    <a:pt x="501" y="355"/>
                  </a:cubicBezTo>
                  <a:lnTo>
                    <a:pt x="580" y="241"/>
                  </a:lnTo>
                  <a:lnTo>
                    <a:pt x="586" y="250"/>
                  </a:lnTo>
                  <a:lnTo>
                    <a:pt x="586" y="250"/>
                  </a:lnTo>
                  <a:cubicBezTo>
                    <a:pt x="589" y="253"/>
                    <a:pt x="592" y="255"/>
                    <a:pt x="596" y="258"/>
                  </a:cubicBezTo>
                  <a:cubicBezTo>
                    <a:pt x="601" y="260"/>
                    <a:pt x="606" y="263"/>
                    <a:pt x="612" y="263"/>
                  </a:cubicBezTo>
                  <a:lnTo>
                    <a:pt x="612" y="263"/>
                  </a:lnTo>
                  <a:lnTo>
                    <a:pt x="719" y="263"/>
                  </a:lnTo>
                  <a:lnTo>
                    <a:pt x="719" y="263"/>
                  </a:lnTo>
                  <a:lnTo>
                    <a:pt x="719" y="263"/>
                  </a:lnTo>
                  <a:cubicBezTo>
                    <a:pt x="725" y="263"/>
                    <a:pt x="730" y="261"/>
                    <a:pt x="735" y="258"/>
                  </a:cubicBezTo>
                  <a:cubicBezTo>
                    <a:pt x="740" y="255"/>
                    <a:pt x="744" y="251"/>
                    <a:pt x="747" y="247"/>
                  </a:cubicBezTo>
                  <a:cubicBezTo>
                    <a:pt x="750" y="242"/>
                    <a:pt x="751" y="236"/>
                    <a:pt x="751" y="231"/>
                  </a:cubicBezTo>
                  <a:cubicBezTo>
                    <a:pt x="751" y="225"/>
                    <a:pt x="750" y="219"/>
                    <a:pt x="747" y="215"/>
                  </a:cubicBezTo>
                  <a:cubicBezTo>
                    <a:pt x="744" y="210"/>
                    <a:pt x="740" y="206"/>
                    <a:pt x="735" y="203"/>
                  </a:cubicBezTo>
                  <a:cubicBezTo>
                    <a:pt x="730" y="200"/>
                    <a:pt x="725" y="199"/>
                    <a:pt x="719" y="199"/>
                  </a:cubicBezTo>
                  <a:lnTo>
                    <a:pt x="719" y="199"/>
                  </a:lnTo>
                  <a:lnTo>
                    <a:pt x="628" y="199"/>
                  </a:lnTo>
                  <a:lnTo>
                    <a:pt x="604" y="167"/>
                  </a:lnTo>
                  <a:lnTo>
                    <a:pt x="604" y="167"/>
                  </a:lnTo>
                  <a:cubicBezTo>
                    <a:pt x="601" y="164"/>
                    <a:pt x="597" y="161"/>
                    <a:pt x="594" y="159"/>
                  </a:cubicBezTo>
                  <a:cubicBezTo>
                    <a:pt x="589" y="156"/>
                    <a:pt x="584" y="154"/>
                    <a:pt x="579" y="154"/>
                  </a:cubicBezTo>
                  <a:cubicBezTo>
                    <a:pt x="573" y="154"/>
                    <a:pt x="567" y="156"/>
                    <a:pt x="563" y="159"/>
                  </a:cubicBezTo>
                  <a:cubicBezTo>
                    <a:pt x="558" y="161"/>
                    <a:pt x="555" y="164"/>
                    <a:pt x="552" y="168"/>
                  </a:cubicBezTo>
                  <a:lnTo>
                    <a:pt x="481" y="272"/>
                  </a:lnTo>
                  <a:lnTo>
                    <a:pt x="442" y="183"/>
                  </a:lnTo>
                  <a:lnTo>
                    <a:pt x="442" y="183"/>
                  </a:lnTo>
                  <a:cubicBezTo>
                    <a:pt x="442" y="182"/>
                    <a:pt x="441" y="180"/>
                    <a:pt x="441" y="180"/>
                  </a:cubicBezTo>
                  <a:cubicBezTo>
                    <a:pt x="438" y="174"/>
                    <a:pt x="434" y="170"/>
                    <a:pt x="429" y="168"/>
                  </a:cubicBezTo>
                  <a:cubicBezTo>
                    <a:pt x="424" y="165"/>
                    <a:pt x="419" y="164"/>
                    <a:pt x="413" y="164"/>
                  </a:cubicBezTo>
                  <a:lnTo>
                    <a:pt x="413" y="164"/>
                  </a:lnTo>
                  <a:lnTo>
                    <a:pt x="413" y="164"/>
                  </a:lnTo>
                  <a:lnTo>
                    <a:pt x="413" y="164"/>
                  </a:lnTo>
                  <a:cubicBezTo>
                    <a:pt x="407" y="164"/>
                    <a:pt x="401" y="165"/>
                    <a:pt x="397" y="168"/>
                  </a:cubicBezTo>
                  <a:cubicBezTo>
                    <a:pt x="391" y="170"/>
                    <a:pt x="387" y="174"/>
                    <a:pt x="385" y="180"/>
                  </a:cubicBezTo>
                  <a:cubicBezTo>
                    <a:pt x="384" y="180"/>
                    <a:pt x="384" y="183"/>
                    <a:pt x="384" y="184"/>
                  </a:cubicBezTo>
                  <a:lnTo>
                    <a:pt x="317" y="344"/>
                  </a:lnTo>
                  <a:lnTo>
                    <a:pt x="276" y="28"/>
                  </a:lnTo>
                  <a:lnTo>
                    <a:pt x="276" y="28"/>
                  </a:lnTo>
                  <a:cubicBezTo>
                    <a:pt x="275" y="23"/>
                    <a:pt x="273" y="19"/>
                    <a:pt x="272" y="16"/>
                  </a:cubicBezTo>
                  <a:cubicBezTo>
                    <a:pt x="268" y="11"/>
                    <a:pt x="265" y="7"/>
                    <a:pt x="260" y="4"/>
                  </a:cubicBezTo>
                  <a:cubicBezTo>
                    <a:pt x="255" y="1"/>
                    <a:pt x="249" y="0"/>
                    <a:pt x="244" y="0"/>
                  </a:cubicBezTo>
                  <a:cubicBezTo>
                    <a:pt x="238" y="0"/>
                    <a:pt x="233" y="1"/>
                    <a:pt x="228" y="4"/>
                  </a:cubicBezTo>
                  <a:cubicBezTo>
                    <a:pt x="223" y="7"/>
                    <a:pt x="218" y="10"/>
                    <a:pt x="216" y="16"/>
                  </a:cubicBezTo>
                  <a:cubicBezTo>
                    <a:pt x="215" y="16"/>
                    <a:pt x="215" y="19"/>
                    <a:pt x="214" y="21"/>
                  </a:cubicBezTo>
                  <a:lnTo>
                    <a:pt x="146" y="207"/>
                  </a:lnTo>
                  <a:lnTo>
                    <a:pt x="32" y="207"/>
                  </a:lnTo>
                  <a:lnTo>
                    <a:pt x="32" y="207"/>
                  </a:lnTo>
                  <a:cubicBezTo>
                    <a:pt x="27" y="207"/>
                    <a:pt x="21" y="209"/>
                    <a:pt x="16" y="212"/>
                  </a:cubicBezTo>
                  <a:cubicBezTo>
                    <a:pt x="11" y="215"/>
                    <a:pt x="7" y="218"/>
                    <a:pt x="5" y="223"/>
                  </a:cubicBezTo>
                  <a:cubicBezTo>
                    <a:pt x="2" y="227"/>
                    <a:pt x="0" y="233"/>
                    <a:pt x="0" y="239"/>
                  </a:cubicBezTo>
                  <a:cubicBezTo>
                    <a:pt x="0" y="244"/>
                    <a:pt x="2" y="250"/>
                    <a:pt x="5" y="255"/>
                  </a:cubicBezTo>
                  <a:cubicBezTo>
                    <a:pt x="7" y="259"/>
                    <a:pt x="11" y="264"/>
                    <a:pt x="16" y="267"/>
                  </a:cubicBezTo>
                  <a:cubicBezTo>
                    <a:pt x="21" y="270"/>
                    <a:pt x="27" y="271"/>
                    <a:pt x="32" y="271"/>
                  </a:cubicBezTo>
                  <a:lnTo>
                    <a:pt x="168" y="271"/>
                  </a:lnTo>
                  <a:lnTo>
                    <a:pt x="168" y="271"/>
                  </a:lnTo>
                  <a:cubicBezTo>
                    <a:pt x="174" y="271"/>
                    <a:pt x="179" y="270"/>
                    <a:pt x="184" y="267"/>
                  </a:cubicBezTo>
                  <a:cubicBezTo>
                    <a:pt x="189" y="264"/>
                    <a:pt x="192" y="259"/>
                    <a:pt x="196" y="255"/>
                  </a:cubicBezTo>
                  <a:cubicBezTo>
                    <a:pt x="196" y="253"/>
                    <a:pt x="197" y="252"/>
                    <a:pt x="198" y="250"/>
                  </a:cubicBezTo>
                  <a:close/>
                  <a:moveTo>
                    <a:pt x="198" y="250"/>
                  </a:moveTo>
                  <a:lnTo>
                    <a:pt x="198" y="25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3" title="Screenshot 2025-10-27 at 12.44.22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00" y="297100"/>
            <a:ext cx="5440973" cy="281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3" title="Screenshot 2025-10-27 at 12.45.00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3425" y="1926575"/>
            <a:ext cx="5606600" cy="289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800" y="3322075"/>
            <a:ext cx="2270550" cy="150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3" title="Screenshot 2025-10-26 at 11.12.06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8775" y="267700"/>
            <a:ext cx="2038375" cy="158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/>
          <p:nvPr>
            <p:ph idx="4294967295" type="title"/>
          </p:nvPr>
        </p:nvSpPr>
        <p:spPr>
          <a:xfrm>
            <a:off x="452550" y="448200"/>
            <a:ext cx="82389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Rough Model Results (Logistic Regression)</a:t>
            </a:r>
            <a:endParaRPr sz="2200"/>
          </a:p>
        </p:txBody>
      </p:sp>
      <p:pic>
        <p:nvPicPr>
          <p:cNvPr id="334" name="Google Shape;3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00" y="1198425"/>
            <a:ext cx="3282633" cy="35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4"/>
          <p:cNvSpPr txBox="1"/>
          <p:nvPr/>
        </p:nvSpPr>
        <p:spPr>
          <a:xfrm>
            <a:off x="3556350" y="3438800"/>
            <a:ext cx="5474100" cy="1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ROC-AUC: 0.79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Can distinguish well between good and bad outcomes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class 1, high recall and low precision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Catches most true positives but produces more false alarms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36" name="Google Shape;336;p34" title="Screenshot 2025-10-27 at 2.09.0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7451" y="1269763"/>
            <a:ext cx="4932676" cy="190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/>
          <p:nvPr>
            <p:ph idx="4294967295" type="title"/>
          </p:nvPr>
        </p:nvSpPr>
        <p:spPr>
          <a:xfrm>
            <a:off x="452550" y="382075"/>
            <a:ext cx="82389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Fine-Tuning (Threshold = 0.19)</a:t>
            </a:r>
            <a:endParaRPr sz="2200"/>
          </a:p>
        </p:txBody>
      </p:sp>
      <p:pic>
        <p:nvPicPr>
          <p:cNvPr id="342" name="Google Shape;34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50" y="1009800"/>
            <a:ext cx="2511150" cy="19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863" y="3024375"/>
            <a:ext cx="2284525" cy="1853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5"/>
          <p:cNvSpPr txBox="1"/>
          <p:nvPr/>
        </p:nvSpPr>
        <p:spPr>
          <a:xfrm>
            <a:off x="3556350" y="3438800"/>
            <a:ext cx="5474100" cy="1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Detected 28 out of 44 actual deaths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Missed 16 deaths so there are still some false negatives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39 false positives means model flags survivors as high risk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ROC-AUC 0.84: model can strongly discriminate between outcomes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45" name="Google Shape;345;p35" title="Screenshot 2025-10-27 at 2.10.48 P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4350" y="1475276"/>
            <a:ext cx="3737125" cy="15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5" title="Screenshot 2025-10-27 at 2.11.23 P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5504" y="2993000"/>
            <a:ext cx="1212975" cy="15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75" y="342900"/>
            <a:ext cx="733425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7"/>
          <p:cNvSpPr txBox="1"/>
          <p:nvPr>
            <p:ph type="ctrTitle"/>
          </p:nvPr>
        </p:nvSpPr>
        <p:spPr>
          <a:xfrm flipH="1">
            <a:off x="262500" y="336900"/>
            <a:ext cx="8516100" cy="7386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74"/>
              <a:t>What we’ll work on now</a:t>
            </a:r>
            <a:endParaRPr sz="2774"/>
          </a:p>
        </p:txBody>
      </p:sp>
      <p:sp>
        <p:nvSpPr>
          <p:cNvPr id="357" name="Google Shape;357;p37"/>
          <p:cNvSpPr txBox="1"/>
          <p:nvPr/>
        </p:nvSpPr>
        <p:spPr>
          <a:xfrm>
            <a:off x="262500" y="1075500"/>
            <a:ext cx="8714700" cy="21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1298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75"/>
              <a:buFont typeface="Montserrat"/>
              <a:buChar char="❏"/>
            </a:pPr>
            <a:r>
              <a:rPr lang="en" sz="177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Officially choose which merged dataset to go with</a:t>
            </a:r>
            <a:endParaRPr sz="177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7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1298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75"/>
              <a:buFont typeface="Montserrat"/>
              <a:buChar char="❏"/>
            </a:pPr>
            <a:r>
              <a:rPr lang="en" sz="177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Figure out what to do with our null values (probably implement an “Unknown” variable)</a:t>
            </a:r>
            <a:endParaRPr sz="177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7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1298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75"/>
              <a:buFont typeface="Montserrat"/>
              <a:buChar char="❏"/>
            </a:pPr>
            <a:r>
              <a:rPr lang="en" sz="177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 a thorough analysis (EDA) and proper cleaning of our data now that we have a data frame created</a:t>
            </a:r>
            <a:endParaRPr sz="177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1298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75"/>
              <a:buFont typeface="Montserrat"/>
              <a:buChar char="❏"/>
            </a:pPr>
            <a:r>
              <a:rPr lang="en" sz="177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to handle outliers</a:t>
            </a:r>
            <a:endParaRPr sz="177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1298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75"/>
              <a:buFont typeface="Montserrat"/>
              <a:buChar char="❏"/>
            </a:pPr>
            <a:r>
              <a:rPr lang="en" sz="177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 to handle multicollinearity</a:t>
            </a:r>
            <a:endParaRPr sz="177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7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1298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75"/>
              <a:buFont typeface="Montserrat"/>
              <a:buChar char="❏"/>
            </a:pPr>
            <a:r>
              <a:rPr lang="en" sz="177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Explore fine tuning</a:t>
            </a:r>
            <a:endParaRPr sz="177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74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1298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75"/>
              <a:buFont typeface="Montserrat"/>
              <a:buChar char="❏"/>
            </a:pPr>
            <a:r>
              <a:rPr lang="en" sz="1774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Look forward to fairness checks</a:t>
            </a:r>
            <a:endParaRPr sz="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58" name="Google Shape;35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050" y="2807200"/>
            <a:ext cx="1832093" cy="163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250" y="3299150"/>
            <a:ext cx="2211561" cy="16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8"/>
          <p:cNvSpPr txBox="1"/>
          <p:nvPr>
            <p:ph type="title"/>
          </p:nvPr>
        </p:nvSpPr>
        <p:spPr>
          <a:xfrm>
            <a:off x="270800" y="763350"/>
            <a:ext cx="3573300" cy="66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Contact Us!</a:t>
            </a:r>
            <a:endParaRPr sz="3000"/>
          </a:p>
        </p:txBody>
      </p:sp>
      <p:sp>
        <p:nvSpPr>
          <p:cNvPr id="365" name="Google Shape;365;p38"/>
          <p:cNvSpPr/>
          <p:nvPr/>
        </p:nvSpPr>
        <p:spPr>
          <a:xfrm>
            <a:off x="4407425" y="491875"/>
            <a:ext cx="4148100" cy="1369200"/>
          </a:xfrm>
          <a:prstGeom prst="roundRect">
            <a:avLst>
              <a:gd fmla="val 50000" name="adj"/>
            </a:avLst>
          </a:prstGeom>
          <a:noFill/>
          <a:ln cap="flat" cmpd="sng" w="19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775" lIns="91775" spcFirstLastPara="1" rIns="91775" wrap="square" tIns="9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4"/>
          </a:p>
        </p:txBody>
      </p:sp>
      <p:sp>
        <p:nvSpPr>
          <p:cNvPr id="366" name="Google Shape;366;p38"/>
          <p:cNvSpPr txBox="1"/>
          <p:nvPr/>
        </p:nvSpPr>
        <p:spPr>
          <a:xfrm>
            <a:off x="5682024" y="936770"/>
            <a:ext cx="26724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775" lIns="91775" spcFirstLastPara="1" rIns="91775" wrap="square" tIns="91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5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Alain Areeba Siddiqui</a:t>
            </a:r>
            <a:endParaRPr sz="1605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5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axs6903@mavs.uta.edu</a:t>
            </a:r>
            <a:endParaRPr sz="1605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7" name="Google Shape;367;p38"/>
          <p:cNvSpPr/>
          <p:nvPr/>
        </p:nvSpPr>
        <p:spPr>
          <a:xfrm>
            <a:off x="4669006" y="689943"/>
            <a:ext cx="932100" cy="944700"/>
          </a:xfrm>
          <a:prstGeom prst="ellipse">
            <a:avLst/>
          </a:prstGeom>
          <a:solidFill>
            <a:schemeClr val="lt1"/>
          </a:solidFill>
          <a:ln cap="flat" cmpd="sng" w="19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775" lIns="91775" spcFirstLastPara="1" rIns="91775" wrap="square" tIns="91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4"/>
          </a:p>
        </p:txBody>
      </p:sp>
      <p:sp>
        <p:nvSpPr>
          <p:cNvPr id="368" name="Google Shape;368;p38"/>
          <p:cNvSpPr txBox="1"/>
          <p:nvPr/>
        </p:nvSpPr>
        <p:spPr>
          <a:xfrm>
            <a:off x="5570938" y="2435665"/>
            <a:ext cx="2835600" cy="523500"/>
          </a:xfrm>
          <a:prstGeom prst="rect">
            <a:avLst/>
          </a:prstGeom>
          <a:noFill/>
          <a:ln>
            <a:noFill/>
          </a:ln>
        </p:spPr>
        <p:txBody>
          <a:bodyPr anchorCtr="0" anchor="b" bIns="84075" lIns="84075" spcFirstLastPara="1" rIns="84075" wrap="square" tIns="84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98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Mariah </a:t>
            </a:r>
            <a:r>
              <a:rPr lang="en" sz="1598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Noelle</a:t>
            </a:r>
            <a:r>
              <a:rPr lang="en" sz="1598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Cornelio</a:t>
            </a:r>
            <a:endParaRPr sz="1598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98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mnc3287@mavs.uta.edu</a:t>
            </a:r>
            <a:endParaRPr sz="1598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69" name="Google Shape;369;p38"/>
          <p:cNvSpPr/>
          <p:nvPr/>
        </p:nvSpPr>
        <p:spPr>
          <a:xfrm>
            <a:off x="4670652" y="2264747"/>
            <a:ext cx="853800" cy="865200"/>
          </a:xfrm>
          <a:prstGeom prst="ellipse">
            <a:avLst/>
          </a:prstGeom>
          <a:solidFill>
            <a:schemeClr val="lt1"/>
          </a:solidFill>
          <a:ln cap="flat" cmpd="sng" w="175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4075" lIns="84075" spcFirstLastPara="1" rIns="84075" wrap="square" tIns="84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7"/>
          </a:p>
        </p:txBody>
      </p:sp>
      <p:sp>
        <p:nvSpPr>
          <p:cNvPr id="370" name="Google Shape;370;p38"/>
          <p:cNvSpPr txBox="1"/>
          <p:nvPr/>
        </p:nvSpPr>
        <p:spPr>
          <a:xfrm>
            <a:off x="5696901" y="4032246"/>
            <a:ext cx="26724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b" bIns="79050" lIns="79050" spcFirstLastPara="1" rIns="79050" wrap="square" tIns="7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98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Darlene Eligado</a:t>
            </a:r>
            <a:endParaRPr sz="1598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98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dae9134@mavs.uta.edu</a:t>
            </a:r>
            <a:endParaRPr sz="1598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1" name="Google Shape;371;p38"/>
          <p:cNvSpPr/>
          <p:nvPr/>
        </p:nvSpPr>
        <p:spPr>
          <a:xfrm>
            <a:off x="4740149" y="3825661"/>
            <a:ext cx="802800" cy="813600"/>
          </a:xfrm>
          <a:prstGeom prst="ellipse">
            <a:avLst/>
          </a:prstGeom>
          <a:solidFill>
            <a:schemeClr val="lt1"/>
          </a:solidFill>
          <a:ln cap="flat" cmpd="sng" w="16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9050" lIns="79050" spcFirstLastPara="1" rIns="79050" wrap="square" tIns="7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10"/>
          </a:p>
        </p:txBody>
      </p:sp>
      <p:pic>
        <p:nvPicPr>
          <p:cNvPr id="372" name="Google Shape;37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881" y="831109"/>
            <a:ext cx="662302" cy="662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517" y="3961518"/>
            <a:ext cx="640019" cy="541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7852" y="2394067"/>
            <a:ext cx="559458" cy="60681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8"/>
          <p:cNvSpPr/>
          <p:nvPr/>
        </p:nvSpPr>
        <p:spPr>
          <a:xfrm>
            <a:off x="4459877" y="2012713"/>
            <a:ext cx="4148100" cy="1369200"/>
          </a:xfrm>
          <a:prstGeom prst="roundRect">
            <a:avLst>
              <a:gd fmla="val 50000" name="adj"/>
            </a:avLst>
          </a:prstGeom>
          <a:noFill/>
          <a:ln cap="flat" cmpd="sng" w="19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775" lIns="91775" spcFirstLastPara="1" rIns="91775" wrap="square" tIns="9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4"/>
          </a:p>
        </p:txBody>
      </p:sp>
      <p:sp>
        <p:nvSpPr>
          <p:cNvPr id="376" name="Google Shape;376;p38"/>
          <p:cNvSpPr/>
          <p:nvPr/>
        </p:nvSpPr>
        <p:spPr>
          <a:xfrm>
            <a:off x="4459877" y="3533550"/>
            <a:ext cx="4148100" cy="1369200"/>
          </a:xfrm>
          <a:prstGeom prst="roundRect">
            <a:avLst>
              <a:gd fmla="val 50000" name="adj"/>
            </a:avLst>
          </a:prstGeom>
          <a:noFill/>
          <a:ln cap="flat" cmpd="sng" w="19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775" lIns="91775" spcFirstLastPara="1" rIns="91775" wrap="square" tIns="91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4"/>
          </a:p>
        </p:txBody>
      </p:sp>
      <p:pic>
        <p:nvPicPr>
          <p:cNvPr id="377" name="Google Shape;37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425" y="1828626"/>
            <a:ext cx="3450040" cy="33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"/>
          <p:cNvSpPr txBox="1"/>
          <p:nvPr>
            <p:ph type="ctrTitle"/>
          </p:nvPr>
        </p:nvSpPr>
        <p:spPr>
          <a:xfrm flipH="1">
            <a:off x="94277" y="2063637"/>
            <a:ext cx="6610200" cy="10803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74"/>
              <a:t>Thank You!</a:t>
            </a:r>
            <a:endParaRPr sz="6374"/>
          </a:p>
        </p:txBody>
      </p:sp>
      <p:grpSp>
        <p:nvGrpSpPr>
          <p:cNvPr id="383" name="Google Shape;383;p39"/>
          <p:cNvGrpSpPr/>
          <p:nvPr/>
        </p:nvGrpSpPr>
        <p:grpSpPr>
          <a:xfrm>
            <a:off x="6167405" y="2031594"/>
            <a:ext cx="1773500" cy="1080296"/>
            <a:chOff x="2301484" y="2551957"/>
            <a:chExt cx="370676" cy="225800"/>
          </a:xfrm>
        </p:grpSpPr>
        <p:sp>
          <p:nvSpPr>
            <p:cNvPr id="384" name="Google Shape;384;p39"/>
            <p:cNvSpPr/>
            <p:nvPr/>
          </p:nvSpPr>
          <p:spPr>
            <a:xfrm>
              <a:off x="2301484" y="2551957"/>
              <a:ext cx="245786" cy="225800"/>
            </a:xfrm>
            <a:custGeom>
              <a:rect b="b" l="l" r="r" t="t"/>
              <a:pathLst>
                <a:path extrusionOk="0" h="995" w="1084">
                  <a:moveTo>
                    <a:pt x="557" y="994"/>
                  </a:moveTo>
                  <a:lnTo>
                    <a:pt x="557" y="994"/>
                  </a:lnTo>
                  <a:lnTo>
                    <a:pt x="557" y="994"/>
                  </a:lnTo>
                  <a:cubicBezTo>
                    <a:pt x="552" y="994"/>
                    <a:pt x="546" y="992"/>
                    <a:pt x="541" y="989"/>
                  </a:cubicBezTo>
                  <a:cubicBezTo>
                    <a:pt x="540" y="989"/>
                    <a:pt x="538" y="988"/>
                    <a:pt x="537" y="987"/>
                  </a:cubicBezTo>
                  <a:cubicBezTo>
                    <a:pt x="521" y="974"/>
                    <a:pt x="148" y="677"/>
                    <a:pt x="61" y="537"/>
                  </a:cubicBezTo>
                  <a:lnTo>
                    <a:pt x="61" y="537"/>
                  </a:lnTo>
                  <a:cubicBezTo>
                    <a:pt x="58" y="532"/>
                    <a:pt x="55" y="527"/>
                    <a:pt x="53" y="524"/>
                  </a:cubicBezTo>
                  <a:cubicBezTo>
                    <a:pt x="18" y="463"/>
                    <a:pt x="0" y="395"/>
                    <a:pt x="0" y="326"/>
                  </a:cubicBezTo>
                  <a:cubicBezTo>
                    <a:pt x="0" y="320"/>
                    <a:pt x="0" y="314"/>
                    <a:pt x="0" y="308"/>
                  </a:cubicBezTo>
                  <a:cubicBezTo>
                    <a:pt x="4" y="227"/>
                    <a:pt x="41" y="150"/>
                    <a:pt x="105" y="90"/>
                  </a:cubicBezTo>
                  <a:cubicBezTo>
                    <a:pt x="166" y="33"/>
                    <a:pt x="244" y="0"/>
                    <a:pt x="318" y="0"/>
                  </a:cubicBezTo>
                  <a:cubicBezTo>
                    <a:pt x="426" y="0"/>
                    <a:pt x="516" y="71"/>
                    <a:pt x="557" y="110"/>
                  </a:cubicBezTo>
                  <a:cubicBezTo>
                    <a:pt x="598" y="71"/>
                    <a:pt x="688" y="0"/>
                    <a:pt x="796" y="0"/>
                  </a:cubicBezTo>
                  <a:cubicBezTo>
                    <a:pt x="852" y="0"/>
                    <a:pt x="908" y="18"/>
                    <a:pt x="960" y="51"/>
                  </a:cubicBezTo>
                  <a:lnTo>
                    <a:pt x="960" y="51"/>
                  </a:lnTo>
                  <a:cubicBezTo>
                    <a:pt x="1006" y="81"/>
                    <a:pt x="1045" y="122"/>
                    <a:pt x="1073" y="170"/>
                  </a:cubicBezTo>
                  <a:cubicBezTo>
                    <a:pt x="1075" y="174"/>
                    <a:pt x="1077" y="178"/>
                    <a:pt x="1079" y="182"/>
                  </a:cubicBezTo>
                  <a:lnTo>
                    <a:pt x="1079" y="182"/>
                  </a:lnTo>
                  <a:cubicBezTo>
                    <a:pt x="1082" y="187"/>
                    <a:pt x="1083" y="192"/>
                    <a:pt x="1083" y="198"/>
                  </a:cubicBezTo>
                  <a:cubicBezTo>
                    <a:pt x="1083" y="203"/>
                    <a:pt x="1082" y="209"/>
                    <a:pt x="1079" y="214"/>
                  </a:cubicBezTo>
                  <a:cubicBezTo>
                    <a:pt x="1076" y="218"/>
                    <a:pt x="1072" y="222"/>
                    <a:pt x="1067" y="225"/>
                  </a:cubicBezTo>
                  <a:cubicBezTo>
                    <a:pt x="1062" y="228"/>
                    <a:pt x="1056" y="230"/>
                    <a:pt x="1051" y="230"/>
                  </a:cubicBezTo>
                  <a:cubicBezTo>
                    <a:pt x="1045" y="230"/>
                    <a:pt x="1040" y="228"/>
                    <a:pt x="1035" y="225"/>
                  </a:cubicBezTo>
                  <a:cubicBezTo>
                    <a:pt x="1030" y="222"/>
                    <a:pt x="1026" y="217"/>
                    <a:pt x="1024" y="214"/>
                  </a:cubicBezTo>
                  <a:cubicBezTo>
                    <a:pt x="1023" y="212"/>
                    <a:pt x="1023" y="212"/>
                    <a:pt x="1023" y="212"/>
                  </a:cubicBezTo>
                  <a:cubicBezTo>
                    <a:pt x="977" y="125"/>
                    <a:pt x="884" y="64"/>
                    <a:pt x="796" y="64"/>
                  </a:cubicBezTo>
                  <a:cubicBezTo>
                    <a:pt x="679" y="64"/>
                    <a:pt x="582" y="176"/>
                    <a:pt x="582" y="177"/>
                  </a:cubicBezTo>
                  <a:lnTo>
                    <a:pt x="582" y="177"/>
                  </a:lnTo>
                  <a:cubicBezTo>
                    <a:pt x="579" y="180"/>
                    <a:pt x="576" y="182"/>
                    <a:pt x="573" y="184"/>
                  </a:cubicBezTo>
                  <a:cubicBezTo>
                    <a:pt x="568" y="187"/>
                    <a:pt x="562" y="188"/>
                    <a:pt x="557" y="188"/>
                  </a:cubicBezTo>
                  <a:cubicBezTo>
                    <a:pt x="551" y="188"/>
                    <a:pt x="546" y="187"/>
                    <a:pt x="541" y="184"/>
                  </a:cubicBezTo>
                  <a:cubicBezTo>
                    <a:pt x="538" y="182"/>
                    <a:pt x="535" y="180"/>
                    <a:pt x="533" y="177"/>
                  </a:cubicBezTo>
                  <a:cubicBezTo>
                    <a:pt x="532" y="176"/>
                    <a:pt x="435" y="64"/>
                    <a:pt x="318" y="64"/>
                  </a:cubicBezTo>
                  <a:cubicBezTo>
                    <a:pt x="204" y="64"/>
                    <a:pt x="71" y="169"/>
                    <a:pt x="64" y="311"/>
                  </a:cubicBezTo>
                  <a:lnTo>
                    <a:pt x="64" y="311"/>
                  </a:lnTo>
                  <a:cubicBezTo>
                    <a:pt x="64" y="316"/>
                    <a:pt x="64" y="321"/>
                    <a:pt x="64" y="326"/>
                  </a:cubicBezTo>
                  <a:cubicBezTo>
                    <a:pt x="64" y="384"/>
                    <a:pt x="79" y="441"/>
                    <a:pt x="108" y="492"/>
                  </a:cubicBezTo>
                  <a:cubicBezTo>
                    <a:pt x="111" y="496"/>
                    <a:pt x="113" y="499"/>
                    <a:pt x="115" y="503"/>
                  </a:cubicBezTo>
                  <a:cubicBezTo>
                    <a:pt x="185" y="616"/>
                    <a:pt x="478" y="856"/>
                    <a:pt x="557" y="921"/>
                  </a:cubicBezTo>
                  <a:cubicBezTo>
                    <a:pt x="636" y="856"/>
                    <a:pt x="929" y="616"/>
                    <a:pt x="999" y="503"/>
                  </a:cubicBezTo>
                  <a:lnTo>
                    <a:pt x="999" y="503"/>
                  </a:lnTo>
                  <a:cubicBezTo>
                    <a:pt x="1002" y="499"/>
                    <a:pt x="1005" y="494"/>
                    <a:pt x="1010" y="492"/>
                  </a:cubicBezTo>
                  <a:cubicBezTo>
                    <a:pt x="1015" y="489"/>
                    <a:pt x="1020" y="488"/>
                    <a:pt x="1026" y="488"/>
                  </a:cubicBezTo>
                  <a:cubicBezTo>
                    <a:pt x="1031" y="488"/>
                    <a:pt x="1037" y="489"/>
                    <a:pt x="1042" y="492"/>
                  </a:cubicBezTo>
                  <a:cubicBezTo>
                    <a:pt x="1047" y="494"/>
                    <a:pt x="1051" y="499"/>
                    <a:pt x="1054" y="504"/>
                  </a:cubicBezTo>
                  <a:cubicBezTo>
                    <a:pt x="1057" y="509"/>
                    <a:pt x="1058" y="514"/>
                    <a:pt x="1058" y="520"/>
                  </a:cubicBezTo>
                  <a:cubicBezTo>
                    <a:pt x="1058" y="525"/>
                    <a:pt x="1057" y="531"/>
                    <a:pt x="1054" y="536"/>
                  </a:cubicBezTo>
                  <a:lnTo>
                    <a:pt x="1054" y="537"/>
                  </a:lnTo>
                  <a:cubicBezTo>
                    <a:pt x="967" y="677"/>
                    <a:pt x="593" y="974"/>
                    <a:pt x="577" y="987"/>
                  </a:cubicBezTo>
                  <a:lnTo>
                    <a:pt x="577" y="987"/>
                  </a:lnTo>
                  <a:cubicBezTo>
                    <a:pt x="576" y="988"/>
                    <a:pt x="574" y="989"/>
                    <a:pt x="573" y="989"/>
                  </a:cubicBezTo>
                  <a:cubicBezTo>
                    <a:pt x="568" y="992"/>
                    <a:pt x="563" y="994"/>
                    <a:pt x="557" y="994"/>
                  </a:cubicBezTo>
                  <a:close/>
                  <a:moveTo>
                    <a:pt x="557" y="994"/>
                  </a:moveTo>
                  <a:lnTo>
                    <a:pt x="557" y="99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18650" lIns="437375" spcFirstLastPara="1" rIns="437375" wrap="square" tIns="21865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61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2491319" y="2558951"/>
              <a:ext cx="180842" cy="182840"/>
            </a:xfrm>
            <a:custGeom>
              <a:rect b="b" l="l" r="r" t="t"/>
              <a:pathLst>
                <a:path extrusionOk="0" h="809" w="800">
                  <a:moveTo>
                    <a:pt x="799" y="404"/>
                  </a:moveTo>
                  <a:cubicBezTo>
                    <a:pt x="799" y="628"/>
                    <a:pt x="620" y="808"/>
                    <a:pt x="400" y="808"/>
                  </a:cubicBezTo>
                  <a:cubicBezTo>
                    <a:pt x="179" y="808"/>
                    <a:pt x="0" y="627"/>
                    <a:pt x="0" y="404"/>
                  </a:cubicBezTo>
                  <a:cubicBezTo>
                    <a:pt x="0" y="180"/>
                    <a:pt x="179" y="0"/>
                    <a:pt x="400" y="0"/>
                  </a:cubicBezTo>
                  <a:cubicBezTo>
                    <a:pt x="620" y="0"/>
                    <a:pt x="799" y="181"/>
                    <a:pt x="799" y="404"/>
                  </a:cubicBezTo>
                  <a:close/>
                  <a:moveTo>
                    <a:pt x="799" y="404"/>
                  </a:moveTo>
                  <a:lnTo>
                    <a:pt x="799" y="40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218650" lIns="437375" spcFirstLastPara="1" rIns="437375" wrap="square" tIns="21865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61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2532283" y="2601913"/>
              <a:ext cx="98913" cy="98913"/>
            </a:xfrm>
            <a:custGeom>
              <a:rect b="b" l="l" r="r" t="t"/>
              <a:pathLst>
                <a:path extrusionOk="0" h="437" w="437">
                  <a:moveTo>
                    <a:pt x="294" y="436"/>
                  </a:moveTo>
                  <a:lnTo>
                    <a:pt x="142" y="436"/>
                  </a:lnTo>
                  <a:lnTo>
                    <a:pt x="142" y="436"/>
                  </a:lnTo>
                  <a:cubicBezTo>
                    <a:pt x="136" y="436"/>
                    <a:pt x="131" y="435"/>
                    <a:pt x="126" y="432"/>
                  </a:cubicBezTo>
                  <a:cubicBezTo>
                    <a:pt x="121" y="429"/>
                    <a:pt x="116" y="425"/>
                    <a:pt x="114" y="420"/>
                  </a:cubicBezTo>
                  <a:cubicBezTo>
                    <a:pt x="111" y="414"/>
                    <a:pt x="110" y="410"/>
                    <a:pt x="110" y="404"/>
                  </a:cubicBezTo>
                  <a:lnTo>
                    <a:pt x="110" y="404"/>
                  </a:lnTo>
                  <a:lnTo>
                    <a:pt x="110" y="326"/>
                  </a:lnTo>
                  <a:lnTo>
                    <a:pt x="32" y="326"/>
                  </a:lnTo>
                  <a:lnTo>
                    <a:pt x="32" y="326"/>
                  </a:lnTo>
                  <a:cubicBezTo>
                    <a:pt x="26" y="326"/>
                    <a:pt x="21" y="324"/>
                    <a:pt x="16" y="322"/>
                  </a:cubicBezTo>
                  <a:cubicBezTo>
                    <a:pt x="11" y="319"/>
                    <a:pt x="7" y="315"/>
                    <a:pt x="4" y="310"/>
                  </a:cubicBezTo>
                  <a:cubicBezTo>
                    <a:pt x="1" y="305"/>
                    <a:pt x="0" y="300"/>
                    <a:pt x="0" y="294"/>
                  </a:cubicBezTo>
                  <a:lnTo>
                    <a:pt x="0" y="294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0" y="143"/>
                  </a:lnTo>
                  <a:cubicBezTo>
                    <a:pt x="0" y="137"/>
                    <a:pt x="1" y="131"/>
                    <a:pt x="4" y="127"/>
                  </a:cubicBezTo>
                  <a:cubicBezTo>
                    <a:pt x="7" y="122"/>
                    <a:pt x="11" y="118"/>
                    <a:pt x="16" y="115"/>
                  </a:cubicBezTo>
                  <a:cubicBezTo>
                    <a:pt x="21" y="112"/>
                    <a:pt x="26" y="111"/>
                    <a:pt x="32" y="111"/>
                  </a:cubicBezTo>
                  <a:lnTo>
                    <a:pt x="110" y="111"/>
                  </a:lnTo>
                  <a:lnTo>
                    <a:pt x="110" y="32"/>
                  </a:lnTo>
                  <a:lnTo>
                    <a:pt x="110" y="32"/>
                  </a:lnTo>
                  <a:lnTo>
                    <a:pt x="110" y="32"/>
                  </a:lnTo>
                  <a:cubicBezTo>
                    <a:pt x="110" y="27"/>
                    <a:pt x="111" y="20"/>
                    <a:pt x="114" y="16"/>
                  </a:cubicBezTo>
                  <a:cubicBezTo>
                    <a:pt x="116" y="11"/>
                    <a:pt x="121" y="8"/>
                    <a:pt x="126" y="5"/>
                  </a:cubicBezTo>
                  <a:cubicBezTo>
                    <a:pt x="131" y="2"/>
                    <a:pt x="136" y="0"/>
                    <a:pt x="142" y="0"/>
                  </a:cubicBezTo>
                  <a:lnTo>
                    <a:pt x="294" y="0"/>
                  </a:lnTo>
                  <a:lnTo>
                    <a:pt x="294" y="0"/>
                  </a:lnTo>
                  <a:cubicBezTo>
                    <a:pt x="299" y="0"/>
                    <a:pt x="305" y="1"/>
                    <a:pt x="310" y="5"/>
                  </a:cubicBezTo>
                  <a:cubicBezTo>
                    <a:pt x="314" y="7"/>
                    <a:pt x="318" y="11"/>
                    <a:pt x="321" y="16"/>
                  </a:cubicBezTo>
                  <a:cubicBezTo>
                    <a:pt x="324" y="20"/>
                    <a:pt x="326" y="27"/>
                    <a:pt x="326" y="32"/>
                  </a:cubicBezTo>
                  <a:lnTo>
                    <a:pt x="326" y="32"/>
                  </a:lnTo>
                  <a:lnTo>
                    <a:pt x="326" y="111"/>
                  </a:lnTo>
                  <a:lnTo>
                    <a:pt x="404" y="111"/>
                  </a:lnTo>
                  <a:lnTo>
                    <a:pt x="404" y="111"/>
                  </a:lnTo>
                  <a:lnTo>
                    <a:pt x="404" y="111"/>
                  </a:lnTo>
                  <a:cubicBezTo>
                    <a:pt x="409" y="111"/>
                    <a:pt x="415" y="112"/>
                    <a:pt x="420" y="115"/>
                  </a:cubicBezTo>
                  <a:cubicBezTo>
                    <a:pt x="425" y="118"/>
                    <a:pt x="428" y="122"/>
                    <a:pt x="431" y="127"/>
                  </a:cubicBezTo>
                  <a:cubicBezTo>
                    <a:pt x="433" y="131"/>
                    <a:pt x="436" y="137"/>
                    <a:pt x="436" y="143"/>
                  </a:cubicBezTo>
                  <a:lnTo>
                    <a:pt x="436" y="143"/>
                  </a:lnTo>
                  <a:lnTo>
                    <a:pt x="436" y="294"/>
                  </a:lnTo>
                  <a:lnTo>
                    <a:pt x="436" y="294"/>
                  </a:lnTo>
                  <a:cubicBezTo>
                    <a:pt x="436" y="300"/>
                    <a:pt x="433" y="305"/>
                    <a:pt x="431" y="310"/>
                  </a:cubicBezTo>
                  <a:cubicBezTo>
                    <a:pt x="428" y="315"/>
                    <a:pt x="425" y="319"/>
                    <a:pt x="420" y="322"/>
                  </a:cubicBezTo>
                  <a:cubicBezTo>
                    <a:pt x="415" y="325"/>
                    <a:pt x="409" y="326"/>
                    <a:pt x="404" y="326"/>
                  </a:cubicBezTo>
                  <a:lnTo>
                    <a:pt x="326" y="326"/>
                  </a:lnTo>
                  <a:lnTo>
                    <a:pt x="326" y="404"/>
                  </a:lnTo>
                  <a:lnTo>
                    <a:pt x="326" y="404"/>
                  </a:lnTo>
                  <a:cubicBezTo>
                    <a:pt x="326" y="410"/>
                    <a:pt x="324" y="415"/>
                    <a:pt x="321" y="420"/>
                  </a:cubicBezTo>
                  <a:cubicBezTo>
                    <a:pt x="318" y="425"/>
                    <a:pt x="314" y="429"/>
                    <a:pt x="310" y="432"/>
                  </a:cubicBezTo>
                  <a:cubicBezTo>
                    <a:pt x="305" y="435"/>
                    <a:pt x="299" y="436"/>
                    <a:pt x="294" y="436"/>
                  </a:cubicBezTo>
                  <a:close/>
                  <a:moveTo>
                    <a:pt x="174" y="372"/>
                  </a:moveTo>
                  <a:lnTo>
                    <a:pt x="262" y="372"/>
                  </a:lnTo>
                  <a:lnTo>
                    <a:pt x="262" y="294"/>
                  </a:lnTo>
                  <a:lnTo>
                    <a:pt x="262" y="294"/>
                  </a:lnTo>
                  <a:lnTo>
                    <a:pt x="262" y="294"/>
                  </a:lnTo>
                  <a:cubicBezTo>
                    <a:pt x="262" y="288"/>
                    <a:pt x="263" y="283"/>
                    <a:pt x="266" y="278"/>
                  </a:cubicBezTo>
                  <a:cubicBezTo>
                    <a:pt x="269" y="273"/>
                    <a:pt x="273" y="269"/>
                    <a:pt x="278" y="266"/>
                  </a:cubicBezTo>
                  <a:cubicBezTo>
                    <a:pt x="283" y="263"/>
                    <a:pt x="288" y="262"/>
                    <a:pt x="294" y="262"/>
                  </a:cubicBezTo>
                  <a:lnTo>
                    <a:pt x="372" y="262"/>
                  </a:lnTo>
                  <a:lnTo>
                    <a:pt x="372" y="175"/>
                  </a:lnTo>
                  <a:lnTo>
                    <a:pt x="294" y="175"/>
                  </a:lnTo>
                  <a:lnTo>
                    <a:pt x="294" y="175"/>
                  </a:lnTo>
                  <a:cubicBezTo>
                    <a:pt x="288" y="175"/>
                    <a:pt x="283" y="173"/>
                    <a:pt x="278" y="170"/>
                  </a:cubicBezTo>
                  <a:cubicBezTo>
                    <a:pt x="273" y="167"/>
                    <a:pt x="269" y="163"/>
                    <a:pt x="266" y="159"/>
                  </a:cubicBezTo>
                  <a:cubicBezTo>
                    <a:pt x="263" y="154"/>
                    <a:pt x="262" y="148"/>
                    <a:pt x="262" y="143"/>
                  </a:cubicBezTo>
                  <a:lnTo>
                    <a:pt x="262" y="143"/>
                  </a:lnTo>
                  <a:lnTo>
                    <a:pt x="262" y="64"/>
                  </a:lnTo>
                  <a:lnTo>
                    <a:pt x="174" y="64"/>
                  </a:lnTo>
                  <a:lnTo>
                    <a:pt x="174" y="143"/>
                  </a:lnTo>
                  <a:lnTo>
                    <a:pt x="174" y="143"/>
                  </a:lnTo>
                  <a:cubicBezTo>
                    <a:pt x="174" y="148"/>
                    <a:pt x="173" y="154"/>
                    <a:pt x="170" y="159"/>
                  </a:cubicBezTo>
                  <a:cubicBezTo>
                    <a:pt x="167" y="163"/>
                    <a:pt x="163" y="167"/>
                    <a:pt x="158" y="170"/>
                  </a:cubicBezTo>
                  <a:cubicBezTo>
                    <a:pt x="153" y="173"/>
                    <a:pt x="148" y="175"/>
                    <a:pt x="142" y="175"/>
                  </a:cubicBezTo>
                  <a:lnTo>
                    <a:pt x="64" y="175"/>
                  </a:lnTo>
                  <a:lnTo>
                    <a:pt x="64" y="262"/>
                  </a:lnTo>
                  <a:lnTo>
                    <a:pt x="142" y="262"/>
                  </a:lnTo>
                  <a:lnTo>
                    <a:pt x="142" y="262"/>
                  </a:lnTo>
                  <a:cubicBezTo>
                    <a:pt x="148" y="262"/>
                    <a:pt x="153" y="263"/>
                    <a:pt x="158" y="266"/>
                  </a:cubicBezTo>
                  <a:cubicBezTo>
                    <a:pt x="163" y="269"/>
                    <a:pt x="167" y="273"/>
                    <a:pt x="170" y="278"/>
                  </a:cubicBezTo>
                  <a:cubicBezTo>
                    <a:pt x="173" y="283"/>
                    <a:pt x="174" y="288"/>
                    <a:pt x="174" y="294"/>
                  </a:cubicBezTo>
                  <a:lnTo>
                    <a:pt x="174" y="294"/>
                  </a:lnTo>
                  <a:lnTo>
                    <a:pt x="174" y="372"/>
                  </a:lnTo>
                  <a:close/>
                  <a:moveTo>
                    <a:pt x="174" y="372"/>
                  </a:moveTo>
                  <a:lnTo>
                    <a:pt x="174" y="3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218650" lIns="437375" spcFirstLastPara="1" rIns="437375" wrap="square" tIns="218650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8611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39"/>
          <p:cNvSpPr txBox="1"/>
          <p:nvPr/>
        </p:nvSpPr>
        <p:spPr>
          <a:xfrm>
            <a:off x="3167400" y="4878000"/>
            <a:ext cx="30000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This template has been created by </a:t>
            </a:r>
            <a:r>
              <a:rPr b="1" lang="en" sz="8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endParaRPr b="1"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Refresh!</a:t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1459338" y="973075"/>
            <a:ext cx="622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 predictive models for ICU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mortality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readmission 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risk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exhibit bias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across demographic groups or hospital systems?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8" name="Google Shape;118;p15" title="Screenshot 2025-10-26 at 11.12.0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50" y="1856175"/>
            <a:ext cx="3364974" cy="2613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9" name="Google Shape;119;p15"/>
          <p:cNvGraphicFramePr/>
          <p:nvPr/>
        </p:nvGraphicFramePr>
        <p:xfrm>
          <a:off x="4295700" y="201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{5D3170B3-34B5-46E2-8CDF-FEBC4F5DA2DF}</a:tableStyleId>
              </a:tblPr>
              <a:tblGrid>
                <a:gridCol w="1034550"/>
                <a:gridCol w="1019900"/>
                <a:gridCol w="1027225"/>
                <a:gridCol w="1027225"/>
              </a:tblGrid>
              <a:tr h="413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Precision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Recall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F1</a:t>
                      </a:r>
                      <a:endParaRPr b="1" sz="1300"/>
                    </a:p>
                  </a:txBody>
                  <a:tcPr marT="91425" marB="91425" marR="91425" marL="91425"/>
                </a:tc>
              </a:tr>
              <a:tr h="413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0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0.92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0.96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13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1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13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Accuracy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0.92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63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/>
                        <a:t>Macro Avg</a:t>
                      </a:r>
                      <a:endParaRPr b="1"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0.46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0.50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0.48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0" name="Google Shape;120;p15"/>
          <p:cNvSpPr txBox="1"/>
          <p:nvPr/>
        </p:nvSpPr>
        <p:spPr>
          <a:xfrm>
            <a:off x="4295750" y="1686575"/>
            <a:ext cx="41088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Target: Mortality - 0 if alive, 1 if died</a:t>
            </a:r>
            <a:endParaRPr b="1" i="1"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" name="Google Shape;125;p16"/>
          <p:cNvGraphicFramePr/>
          <p:nvPr/>
        </p:nvGraphicFramePr>
        <p:xfrm>
          <a:off x="0" y="15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{5D3170B3-34B5-46E2-8CDF-FEBC4F5DA2DF}</a:tableStyleId>
              </a:tblPr>
              <a:tblGrid>
                <a:gridCol w="821025"/>
                <a:gridCol w="1683125"/>
              </a:tblGrid>
              <a:tr h="3077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Columns</a:t>
                      </a:r>
                      <a:endParaRPr sz="16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 hMerge="1"/>
              </a:tr>
              <a:tr h="637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Patient Demographics</a:t>
                      </a:r>
                      <a:endParaRPr sz="7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2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age, gender, ethnicity, unittype</a:t>
                      </a:r>
                      <a:endParaRPr b="1"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APACHE Metrics</a:t>
                      </a:r>
                      <a:endParaRPr sz="13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2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acutephysiologyscore, apachescore, apacheversion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9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Predicted Outcomes</a:t>
                      </a:r>
                      <a:endParaRPr sz="10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2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predictedicumortality, predictedhospitalmortality</a:t>
                      </a:r>
                      <a:endParaRPr b="1"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Actual Outcomes</a:t>
                      </a:r>
                      <a:endParaRPr sz="10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2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actualicumortality, actualhospitalmortality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4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Early Vital Signs</a:t>
                      </a:r>
                      <a:endParaRPr sz="16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2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hr_mean, rr_mean, sao2_mean, temp_mean, map_mean</a:t>
                      </a:r>
                      <a:endParaRPr sz="1200">
                        <a:solidFill>
                          <a:schemeClr val="dk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" name="Google Shape;126;p16"/>
          <p:cNvGraphicFramePr/>
          <p:nvPr/>
        </p:nvGraphicFramePr>
        <p:xfrm>
          <a:off x="2504150" y="988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{5D3170B3-34B5-46E2-8CDF-FEBC4F5DA2DF}</a:tableStyleId>
              </a:tblPr>
              <a:tblGrid>
                <a:gridCol w="1068325"/>
                <a:gridCol w="2190125"/>
              </a:tblGrid>
              <a:tr h="3332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Columns</a:t>
                      </a:r>
                      <a:endParaRPr sz="16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 hMerge="1"/>
              </a:tr>
              <a:tr h="791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Early Labs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2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glucose_mean, creatinine_mean, bun_mean, sodium_mean, potassium_mean</a:t>
                      </a:r>
                      <a:endParaRPr b="1" sz="1200">
                        <a:solidFill>
                          <a:srgbClr val="1F1F1F"/>
                        </a:solidFill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Discharge Context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2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</a:rPr>
                        <a:t>hospitaldischargestatus, hospitaldischargelocation</a:t>
                      </a:r>
                      <a:endParaRPr b="1" sz="1200">
                        <a:solidFill>
                          <a:srgbClr val="1F1F1F"/>
                        </a:solidFill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Readmission Setup</a:t>
                      </a:r>
                      <a:endParaRPr b="1" sz="13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2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predictedicumortality, predictedhospitalmortality</a:t>
                      </a:r>
                      <a:endParaRPr b="1" sz="12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Underlying Conditions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2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diabetes, cirrhosis, aids, immunosuppression, metastaticcancer, lymphoma</a:t>
                      </a:r>
                      <a:endParaRPr b="1" sz="1200">
                        <a:solidFill>
                          <a:srgbClr val="1F1F1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Vitals 24hr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2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hr_mean, rr_mean, sao2_mean</a:t>
                      </a:r>
                      <a:endParaRPr b="1" sz="1200">
                        <a:solidFill>
                          <a:srgbClr val="1F1F1F"/>
                        </a:solidFill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7" name="Google Shape;127;p16"/>
          <p:cNvGraphicFramePr/>
          <p:nvPr/>
        </p:nvGraphicFramePr>
        <p:xfrm>
          <a:off x="5762600" y="46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{5D3170B3-34B5-46E2-8CDF-FEBC4F5DA2DF}</a:tableStyleId>
              </a:tblPr>
              <a:tblGrid>
                <a:gridCol w="1093750"/>
                <a:gridCol w="2242225"/>
              </a:tblGrid>
              <a:tr h="3758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Columns</a:t>
                      </a:r>
                      <a:endParaRPr sz="16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 hMerge="1"/>
              </a:tr>
              <a:tr h="101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F1F1F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labs 24hr</a:t>
                      </a:r>
                      <a:endParaRPr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200">
                          <a:solidFill>
                            <a:srgbClr val="1F1F1F"/>
                          </a:solidFill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glucose_mean, creatinine_mean, bun_mean, sodium_mean, potassium_mean</a:t>
                      </a:r>
                      <a:endParaRPr b="1" sz="1200">
                        <a:solidFill>
                          <a:srgbClr val="1F1F1F"/>
                        </a:solidFill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F1F1F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hospital context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2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region, managementsystem</a:t>
                      </a:r>
                      <a:endParaRPr b="1" sz="1200">
                        <a:solidFill>
                          <a:srgbClr val="1F1F1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1F1F1F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provider context</a:t>
                      </a:r>
                      <a:endParaRPr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2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physicianspeciality</a:t>
                      </a:r>
                      <a:endParaRPr b="1" sz="1200">
                        <a:solidFill>
                          <a:srgbClr val="1F1F1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4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 vs actual outcomes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n" sz="1200">
                          <a:solidFill>
                            <a:srgbClr val="1F1F1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predictedhospitalmortality, actualhospitalmortality, predictedicumortality, actualicumortality</a:t>
                      </a:r>
                      <a:endParaRPr b="1" sz="1200">
                        <a:solidFill>
                          <a:srgbClr val="1F1F1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7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1F1F1F"/>
                        </a:solidFill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45700" marB="45700" marR="45700" marL="45700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8" name="Google Shape;128;p16"/>
          <p:cNvSpPr txBox="1"/>
          <p:nvPr>
            <p:ph type="title"/>
          </p:nvPr>
        </p:nvSpPr>
        <p:spPr>
          <a:xfrm>
            <a:off x="1697275" y="71225"/>
            <a:ext cx="7575900" cy="3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What columns to keep! Lit review time!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ctrTitle"/>
          </p:nvPr>
        </p:nvSpPr>
        <p:spPr>
          <a:xfrm flipH="1">
            <a:off x="968850" y="1287200"/>
            <a:ext cx="7206300" cy="10803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74"/>
              <a:t>Merging Tables</a:t>
            </a:r>
            <a:endParaRPr sz="4074"/>
          </a:p>
        </p:txBody>
      </p:sp>
      <p:sp>
        <p:nvSpPr>
          <p:cNvPr id="134" name="Google Shape;134;p17"/>
          <p:cNvSpPr txBox="1"/>
          <p:nvPr/>
        </p:nvSpPr>
        <p:spPr>
          <a:xfrm>
            <a:off x="2494650" y="2367300"/>
            <a:ext cx="41547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Darlene’s attempt  merging in SQLite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35" name="Google Shape;135;p17"/>
          <p:cNvGrpSpPr/>
          <p:nvPr/>
        </p:nvGrpSpPr>
        <p:grpSpPr>
          <a:xfrm>
            <a:off x="4197162" y="2963372"/>
            <a:ext cx="749697" cy="903049"/>
            <a:chOff x="6481832" y="1214125"/>
            <a:chExt cx="307732" cy="370679"/>
          </a:xfrm>
        </p:grpSpPr>
        <p:sp>
          <p:nvSpPr>
            <p:cNvPr id="136" name="Google Shape;136;p17"/>
            <p:cNvSpPr/>
            <p:nvPr/>
          </p:nvSpPr>
          <p:spPr>
            <a:xfrm>
              <a:off x="6617713" y="1304046"/>
              <a:ext cx="126888" cy="237791"/>
            </a:xfrm>
            <a:custGeom>
              <a:rect b="b" l="l" r="r" t="t"/>
              <a:pathLst>
                <a:path extrusionOk="0" h="1051" w="562">
                  <a:moveTo>
                    <a:pt x="144" y="1050"/>
                  </a:moveTo>
                  <a:lnTo>
                    <a:pt x="0" y="335"/>
                  </a:lnTo>
                  <a:lnTo>
                    <a:pt x="152" y="0"/>
                  </a:lnTo>
                  <a:lnTo>
                    <a:pt x="409" y="0"/>
                  </a:lnTo>
                  <a:lnTo>
                    <a:pt x="561" y="335"/>
                  </a:lnTo>
                  <a:lnTo>
                    <a:pt x="417" y="1050"/>
                  </a:lnTo>
                  <a:lnTo>
                    <a:pt x="144" y="1050"/>
                  </a:lnTo>
                  <a:close/>
                  <a:moveTo>
                    <a:pt x="144" y="1050"/>
                  </a:moveTo>
                  <a:lnTo>
                    <a:pt x="144" y="105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111325" lIns="222725" spcFirstLastPara="1" rIns="222725" wrap="square" tIns="1113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385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6481832" y="1214125"/>
              <a:ext cx="307732" cy="370679"/>
            </a:xfrm>
            <a:custGeom>
              <a:rect b="b" l="l" r="r" t="t"/>
              <a:pathLst>
                <a:path extrusionOk="0" h="1638" w="1359">
                  <a:moveTo>
                    <a:pt x="1355" y="701"/>
                  </a:moveTo>
                  <a:lnTo>
                    <a:pt x="1140" y="227"/>
                  </a:lnTo>
                  <a:lnTo>
                    <a:pt x="1140" y="227"/>
                  </a:lnTo>
                  <a:cubicBezTo>
                    <a:pt x="1139" y="226"/>
                    <a:pt x="1139" y="226"/>
                    <a:pt x="1138" y="225"/>
                  </a:cubicBezTo>
                  <a:cubicBezTo>
                    <a:pt x="1136" y="220"/>
                    <a:pt x="1132" y="216"/>
                    <a:pt x="1127" y="213"/>
                  </a:cubicBezTo>
                  <a:cubicBezTo>
                    <a:pt x="1122" y="210"/>
                    <a:pt x="1116" y="209"/>
                    <a:pt x="1111" y="209"/>
                  </a:cubicBezTo>
                  <a:lnTo>
                    <a:pt x="1111" y="209"/>
                  </a:lnTo>
                  <a:lnTo>
                    <a:pt x="824" y="209"/>
                  </a:lnTo>
                  <a:lnTo>
                    <a:pt x="737" y="19"/>
                  </a:lnTo>
                  <a:lnTo>
                    <a:pt x="737" y="19"/>
                  </a:lnTo>
                  <a:cubicBezTo>
                    <a:pt x="737" y="18"/>
                    <a:pt x="737" y="17"/>
                    <a:pt x="736" y="16"/>
                  </a:cubicBezTo>
                  <a:cubicBezTo>
                    <a:pt x="734" y="11"/>
                    <a:pt x="729" y="7"/>
                    <a:pt x="724" y="4"/>
                  </a:cubicBezTo>
                  <a:cubicBezTo>
                    <a:pt x="719" y="1"/>
                    <a:pt x="714" y="0"/>
                    <a:pt x="708" y="0"/>
                  </a:cubicBezTo>
                  <a:lnTo>
                    <a:pt x="708" y="0"/>
                  </a:lnTo>
                  <a:lnTo>
                    <a:pt x="248" y="0"/>
                  </a:lnTo>
                  <a:lnTo>
                    <a:pt x="248" y="0"/>
                  </a:lnTo>
                  <a:lnTo>
                    <a:pt x="248" y="0"/>
                  </a:lnTo>
                  <a:cubicBezTo>
                    <a:pt x="242" y="0"/>
                    <a:pt x="237" y="1"/>
                    <a:pt x="232" y="4"/>
                  </a:cubicBezTo>
                  <a:cubicBezTo>
                    <a:pt x="228" y="7"/>
                    <a:pt x="223" y="11"/>
                    <a:pt x="220" y="16"/>
                  </a:cubicBezTo>
                  <a:cubicBezTo>
                    <a:pt x="219" y="17"/>
                    <a:pt x="219" y="18"/>
                    <a:pt x="218" y="19"/>
                  </a:cubicBezTo>
                  <a:lnTo>
                    <a:pt x="3" y="492"/>
                  </a:lnTo>
                  <a:lnTo>
                    <a:pt x="3" y="492"/>
                  </a:lnTo>
                  <a:cubicBezTo>
                    <a:pt x="1" y="497"/>
                    <a:pt x="0" y="501"/>
                    <a:pt x="0" y="506"/>
                  </a:cubicBezTo>
                  <a:cubicBezTo>
                    <a:pt x="0" y="508"/>
                    <a:pt x="0" y="510"/>
                    <a:pt x="1" y="512"/>
                  </a:cubicBezTo>
                  <a:lnTo>
                    <a:pt x="180" y="1403"/>
                  </a:lnTo>
                  <a:lnTo>
                    <a:pt x="180" y="1403"/>
                  </a:lnTo>
                  <a:cubicBezTo>
                    <a:pt x="181" y="1406"/>
                    <a:pt x="182" y="1409"/>
                    <a:pt x="184" y="1412"/>
                  </a:cubicBezTo>
                  <a:cubicBezTo>
                    <a:pt x="187" y="1417"/>
                    <a:pt x="191" y="1421"/>
                    <a:pt x="196" y="1424"/>
                  </a:cubicBezTo>
                  <a:cubicBezTo>
                    <a:pt x="201" y="1427"/>
                    <a:pt x="206" y="1428"/>
                    <a:pt x="212" y="1428"/>
                  </a:cubicBezTo>
                  <a:lnTo>
                    <a:pt x="212" y="1428"/>
                  </a:lnTo>
                  <a:lnTo>
                    <a:pt x="546" y="1428"/>
                  </a:lnTo>
                  <a:lnTo>
                    <a:pt x="583" y="1611"/>
                  </a:lnTo>
                  <a:lnTo>
                    <a:pt x="583" y="1611"/>
                  </a:lnTo>
                  <a:cubicBezTo>
                    <a:pt x="584" y="1615"/>
                    <a:pt x="586" y="1618"/>
                    <a:pt x="587" y="1621"/>
                  </a:cubicBezTo>
                  <a:cubicBezTo>
                    <a:pt x="590" y="1626"/>
                    <a:pt x="593" y="1630"/>
                    <a:pt x="598" y="1633"/>
                  </a:cubicBezTo>
                  <a:cubicBezTo>
                    <a:pt x="603" y="1636"/>
                    <a:pt x="609" y="1637"/>
                    <a:pt x="614" y="1637"/>
                  </a:cubicBezTo>
                  <a:lnTo>
                    <a:pt x="1147" y="1637"/>
                  </a:lnTo>
                  <a:lnTo>
                    <a:pt x="1147" y="1637"/>
                  </a:lnTo>
                  <a:cubicBezTo>
                    <a:pt x="1152" y="1637"/>
                    <a:pt x="1158" y="1636"/>
                    <a:pt x="1163" y="1633"/>
                  </a:cubicBezTo>
                  <a:cubicBezTo>
                    <a:pt x="1167" y="1630"/>
                    <a:pt x="1172" y="1626"/>
                    <a:pt x="1174" y="1621"/>
                  </a:cubicBezTo>
                  <a:cubicBezTo>
                    <a:pt x="1176" y="1618"/>
                    <a:pt x="1177" y="1615"/>
                    <a:pt x="1178" y="1611"/>
                  </a:cubicBezTo>
                  <a:lnTo>
                    <a:pt x="1358" y="721"/>
                  </a:lnTo>
                  <a:lnTo>
                    <a:pt x="1358" y="721"/>
                  </a:lnTo>
                  <a:cubicBezTo>
                    <a:pt x="1358" y="719"/>
                    <a:pt x="1358" y="716"/>
                    <a:pt x="1358" y="714"/>
                  </a:cubicBezTo>
                  <a:cubicBezTo>
                    <a:pt x="1358" y="710"/>
                    <a:pt x="1357" y="705"/>
                    <a:pt x="1355" y="701"/>
                  </a:cubicBezTo>
                  <a:close/>
                  <a:moveTo>
                    <a:pt x="238" y="1364"/>
                  </a:moveTo>
                  <a:lnTo>
                    <a:pt x="65" y="509"/>
                  </a:lnTo>
                  <a:lnTo>
                    <a:pt x="268" y="64"/>
                  </a:lnTo>
                  <a:lnTo>
                    <a:pt x="687" y="64"/>
                  </a:lnTo>
                  <a:lnTo>
                    <a:pt x="753" y="209"/>
                  </a:lnTo>
                  <a:lnTo>
                    <a:pt x="650" y="209"/>
                  </a:lnTo>
                  <a:lnTo>
                    <a:pt x="650" y="209"/>
                  </a:lnTo>
                  <a:lnTo>
                    <a:pt x="650" y="209"/>
                  </a:lnTo>
                  <a:cubicBezTo>
                    <a:pt x="645" y="209"/>
                    <a:pt x="639" y="210"/>
                    <a:pt x="634" y="213"/>
                  </a:cubicBezTo>
                  <a:cubicBezTo>
                    <a:pt x="629" y="216"/>
                    <a:pt x="626" y="220"/>
                    <a:pt x="623" y="225"/>
                  </a:cubicBezTo>
                  <a:cubicBezTo>
                    <a:pt x="623" y="226"/>
                    <a:pt x="622" y="226"/>
                    <a:pt x="621" y="227"/>
                  </a:cubicBezTo>
                  <a:lnTo>
                    <a:pt x="406" y="701"/>
                  </a:lnTo>
                  <a:lnTo>
                    <a:pt x="406" y="701"/>
                  </a:lnTo>
                  <a:cubicBezTo>
                    <a:pt x="404" y="705"/>
                    <a:pt x="403" y="710"/>
                    <a:pt x="403" y="714"/>
                  </a:cubicBezTo>
                  <a:cubicBezTo>
                    <a:pt x="403" y="716"/>
                    <a:pt x="403" y="718"/>
                    <a:pt x="403" y="721"/>
                  </a:cubicBezTo>
                  <a:lnTo>
                    <a:pt x="533" y="1364"/>
                  </a:lnTo>
                  <a:lnTo>
                    <a:pt x="238" y="1364"/>
                  </a:lnTo>
                  <a:close/>
                  <a:moveTo>
                    <a:pt x="1120" y="1573"/>
                  </a:moveTo>
                  <a:lnTo>
                    <a:pt x="641" y="1573"/>
                  </a:lnTo>
                  <a:lnTo>
                    <a:pt x="468" y="718"/>
                  </a:lnTo>
                  <a:lnTo>
                    <a:pt x="671" y="273"/>
                  </a:lnTo>
                  <a:lnTo>
                    <a:pt x="1090" y="273"/>
                  </a:lnTo>
                  <a:lnTo>
                    <a:pt x="1293" y="718"/>
                  </a:lnTo>
                  <a:lnTo>
                    <a:pt x="1120" y="1573"/>
                  </a:lnTo>
                  <a:close/>
                  <a:moveTo>
                    <a:pt x="1120" y="1573"/>
                  </a:moveTo>
                  <a:lnTo>
                    <a:pt x="1120" y="157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11325" lIns="222725" spcFirstLastPara="1" rIns="222725" wrap="square" tIns="1113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385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6659676" y="1355002"/>
              <a:ext cx="43962" cy="65942"/>
            </a:xfrm>
            <a:custGeom>
              <a:rect b="b" l="l" r="r" t="t"/>
              <a:pathLst>
                <a:path extrusionOk="0" h="292" w="194">
                  <a:moveTo>
                    <a:pt x="161" y="82"/>
                  </a:moveTo>
                  <a:lnTo>
                    <a:pt x="128" y="82"/>
                  </a:lnTo>
                  <a:lnTo>
                    <a:pt x="128" y="32"/>
                  </a:lnTo>
                  <a:lnTo>
                    <a:pt x="128" y="32"/>
                  </a:lnTo>
                  <a:lnTo>
                    <a:pt x="128" y="32"/>
                  </a:lnTo>
                  <a:cubicBezTo>
                    <a:pt x="128" y="26"/>
                    <a:pt x="127" y="21"/>
                    <a:pt x="124" y="16"/>
                  </a:cubicBezTo>
                  <a:cubicBezTo>
                    <a:pt x="121" y="11"/>
                    <a:pt x="117" y="7"/>
                    <a:pt x="112" y="4"/>
                  </a:cubicBezTo>
                  <a:cubicBezTo>
                    <a:pt x="108" y="1"/>
                    <a:pt x="102" y="0"/>
                    <a:pt x="96" y="0"/>
                  </a:cubicBezTo>
                  <a:cubicBezTo>
                    <a:pt x="91" y="0"/>
                    <a:pt x="85" y="1"/>
                    <a:pt x="80" y="4"/>
                  </a:cubicBezTo>
                  <a:cubicBezTo>
                    <a:pt x="76" y="7"/>
                    <a:pt x="72" y="11"/>
                    <a:pt x="69" y="16"/>
                  </a:cubicBezTo>
                  <a:cubicBezTo>
                    <a:pt x="66" y="21"/>
                    <a:pt x="65" y="26"/>
                    <a:pt x="65" y="32"/>
                  </a:cubicBezTo>
                  <a:lnTo>
                    <a:pt x="65" y="82"/>
                  </a:lnTo>
                  <a:lnTo>
                    <a:pt x="32" y="82"/>
                  </a:lnTo>
                  <a:lnTo>
                    <a:pt x="32" y="82"/>
                  </a:lnTo>
                  <a:cubicBezTo>
                    <a:pt x="26" y="82"/>
                    <a:pt x="21" y="83"/>
                    <a:pt x="16" y="86"/>
                  </a:cubicBezTo>
                  <a:cubicBezTo>
                    <a:pt x="11" y="89"/>
                    <a:pt x="7" y="93"/>
                    <a:pt x="4" y="98"/>
                  </a:cubicBezTo>
                  <a:cubicBezTo>
                    <a:pt x="1" y="103"/>
                    <a:pt x="0" y="108"/>
                    <a:pt x="0" y="114"/>
                  </a:cubicBezTo>
                  <a:cubicBezTo>
                    <a:pt x="0" y="120"/>
                    <a:pt x="1" y="125"/>
                    <a:pt x="4" y="130"/>
                  </a:cubicBezTo>
                  <a:cubicBezTo>
                    <a:pt x="7" y="135"/>
                    <a:pt x="11" y="139"/>
                    <a:pt x="16" y="142"/>
                  </a:cubicBezTo>
                  <a:cubicBezTo>
                    <a:pt x="21" y="144"/>
                    <a:pt x="26" y="146"/>
                    <a:pt x="32" y="146"/>
                  </a:cubicBezTo>
                  <a:lnTo>
                    <a:pt x="65" y="146"/>
                  </a:lnTo>
                  <a:lnTo>
                    <a:pt x="65" y="259"/>
                  </a:lnTo>
                  <a:lnTo>
                    <a:pt x="65" y="259"/>
                  </a:lnTo>
                  <a:cubicBezTo>
                    <a:pt x="65" y="265"/>
                    <a:pt x="66" y="270"/>
                    <a:pt x="69" y="275"/>
                  </a:cubicBezTo>
                  <a:cubicBezTo>
                    <a:pt x="72" y="280"/>
                    <a:pt x="77" y="284"/>
                    <a:pt x="81" y="287"/>
                  </a:cubicBezTo>
                  <a:cubicBezTo>
                    <a:pt x="86" y="290"/>
                    <a:pt x="91" y="291"/>
                    <a:pt x="96" y="291"/>
                  </a:cubicBezTo>
                  <a:cubicBezTo>
                    <a:pt x="102" y="291"/>
                    <a:pt x="108" y="290"/>
                    <a:pt x="112" y="287"/>
                  </a:cubicBezTo>
                  <a:cubicBezTo>
                    <a:pt x="117" y="284"/>
                    <a:pt x="121" y="280"/>
                    <a:pt x="124" y="275"/>
                  </a:cubicBezTo>
                  <a:cubicBezTo>
                    <a:pt x="127" y="270"/>
                    <a:pt x="128" y="265"/>
                    <a:pt x="128" y="259"/>
                  </a:cubicBezTo>
                  <a:lnTo>
                    <a:pt x="128" y="146"/>
                  </a:lnTo>
                  <a:lnTo>
                    <a:pt x="161" y="146"/>
                  </a:lnTo>
                  <a:lnTo>
                    <a:pt x="161" y="146"/>
                  </a:lnTo>
                  <a:cubicBezTo>
                    <a:pt x="167" y="146"/>
                    <a:pt x="172" y="144"/>
                    <a:pt x="177" y="142"/>
                  </a:cubicBezTo>
                  <a:cubicBezTo>
                    <a:pt x="182" y="139"/>
                    <a:pt x="186" y="135"/>
                    <a:pt x="189" y="130"/>
                  </a:cubicBezTo>
                  <a:cubicBezTo>
                    <a:pt x="192" y="125"/>
                    <a:pt x="193" y="120"/>
                    <a:pt x="193" y="114"/>
                  </a:cubicBezTo>
                  <a:cubicBezTo>
                    <a:pt x="193" y="108"/>
                    <a:pt x="192" y="103"/>
                    <a:pt x="189" y="98"/>
                  </a:cubicBezTo>
                  <a:cubicBezTo>
                    <a:pt x="186" y="93"/>
                    <a:pt x="182" y="89"/>
                    <a:pt x="177" y="86"/>
                  </a:cubicBezTo>
                  <a:cubicBezTo>
                    <a:pt x="172" y="83"/>
                    <a:pt x="167" y="82"/>
                    <a:pt x="161" y="82"/>
                  </a:cubicBezTo>
                  <a:close/>
                  <a:moveTo>
                    <a:pt x="161" y="82"/>
                  </a:moveTo>
                  <a:lnTo>
                    <a:pt x="161" y="8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11325" lIns="222725" spcFirstLastPara="1" rIns="222725" wrap="square" tIns="111325">
              <a:noAutofit/>
            </a:bodyPr>
            <a:lstStyle/>
            <a:p>
              <a:pPr indent="0" lvl="0" marL="0" marR="0" rtl="0" algn="l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385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534325" y="847675"/>
            <a:ext cx="8238900" cy="561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Base Tables Overview</a:t>
            </a:r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461850" y="2459671"/>
            <a:ext cx="2608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Mortality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461850" y="2758588"/>
            <a:ext cx="26085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Patient info &amp; some demographics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APACHE (predictions &amp; outcomes)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24-hr vitals/labs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1425452" y="1666716"/>
            <a:ext cx="681300" cy="6822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01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3272400" y="2459671"/>
            <a:ext cx="2608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Readmission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3272400" y="2758600"/>
            <a:ext cx="26085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Patient info &amp; some demographics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Discharge info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Hospital setup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24-hr vitals/labs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4236002" y="1666766"/>
            <a:ext cx="681300" cy="6819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02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6082950" y="2459671"/>
            <a:ext cx="26085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Bias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6082950" y="2758588"/>
            <a:ext cx="26085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Demographics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Provider 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Hospital context for fairness analysis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7046552" y="1666766"/>
            <a:ext cx="681300" cy="6819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03</a:t>
            </a:r>
            <a:endParaRPr sz="16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53" name="Google Shape;153;p18"/>
          <p:cNvCxnSpPr>
            <a:stCxn id="146" idx="6"/>
            <a:endCxn id="149" idx="2"/>
          </p:cNvCxnSpPr>
          <p:nvPr/>
        </p:nvCxnSpPr>
        <p:spPr>
          <a:xfrm>
            <a:off x="2106752" y="2007816"/>
            <a:ext cx="2129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18"/>
          <p:cNvCxnSpPr>
            <a:stCxn id="149" idx="6"/>
            <a:endCxn id="152" idx="2"/>
          </p:cNvCxnSpPr>
          <p:nvPr/>
        </p:nvCxnSpPr>
        <p:spPr>
          <a:xfrm>
            <a:off x="4917302" y="2007716"/>
            <a:ext cx="2129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9" title="Screenshot 2025-10-27 at 6.57.57 AM.png"/>
          <p:cNvPicPr preferRelativeResize="0"/>
          <p:nvPr/>
        </p:nvPicPr>
        <p:blipFill rotWithShape="1">
          <a:blip r:embed="rId3">
            <a:alphaModFix/>
          </a:blip>
          <a:srcRect b="53014" l="0" r="1748" t="0"/>
          <a:stretch/>
        </p:blipFill>
        <p:spPr>
          <a:xfrm>
            <a:off x="2774275" y="356898"/>
            <a:ext cx="4794399" cy="139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 title="Screenshot 2025-10-27 at 6.58.29 AM.png"/>
          <p:cNvPicPr preferRelativeResize="0"/>
          <p:nvPr/>
        </p:nvPicPr>
        <p:blipFill rotWithShape="1">
          <a:blip r:embed="rId4">
            <a:alphaModFix/>
          </a:blip>
          <a:srcRect b="52689" l="0" r="0" t="0"/>
          <a:stretch/>
        </p:blipFill>
        <p:spPr>
          <a:xfrm>
            <a:off x="2794350" y="3436150"/>
            <a:ext cx="5953075" cy="1350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 title="Screenshot 2025-10-27 at 6.59.22 AM.png"/>
          <p:cNvPicPr preferRelativeResize="0"/>
          <p:nvPr/>
        </p:nvPicPr>
        <p:blipFill rotWithShape="1">
          <a:blip r:embed="rId5">
            <a:alphaModFix/>
          </a:blip>
          <a:srcRect b="53014" l="0" r="0" t="0"/>
          <a:stretch/>
        </p:blipFill>
        <p:spPr>
          <a:xfrm>
            <a:off x="2774276" y="1954875"/>
            <a:ext cx="5973151" cy="127446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1079175" y="1013325"/>
            <a:ext cx="780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BIAS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466125" y="2361263"/>
            <a:ext cx="200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READMISSION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531975" y="4002525"/>
            <a:ext cx="1874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MORTALITY</a:t>
            </a:r>
            <a:endParaRPr b="1" sz="1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type="title"/>
          </p:nvPr>
        </p:nvSpPr>
        <p:spPr>
          <a:xfrm>
            <a:off x="4043050" y="1217475"/>
            <a:ext cx="5036100" cy="5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How I Got There: Subsets </a:t>
            </a:r>
            <a:endParaRPr sz="2200"/>
          </a:p>
        </p:txBody>
      </p:sp>
      <p:sp>
        <p:nvSpPr>
          <p:cNvPr id="170" name="Google Shape;170;p20"/>
          <p:cNvSpPr/>
          <p:nvPr/>
        </p:nvSpPr>
        <p:spPr>
          <a:xfrm>
            <a:off x="5796050" y="1986700"/>
            <a:ext cx="3100800" cy="994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75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4000" lIns="84000" spcFirstLastPara="1" rIns="84000" wrap="square" tIns="8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6"/>
          </a:p>
        </p:txBody>
      </p:sp>
      <p:sp>
        <p:nvSpPr>
          <p:cNvPr id="171" name="Google Shape;171;p20"/>
          <p:cNvSpPr txBox="1"/>
          <p:nvPr/>
        </p:nvSpPr>
        <p:spPr>
          <a:xfrm>
            <a:off x="6241900" y="2234950"/>
            <a:ext cx="2391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b" bIns="84000" lIns="84000" spcFirstLastPara="1" rIns="84000" wrap="square" tIns="84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86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Created subsets to keep one row per ICU stay</a:t>
            </a:r>
            <a:endParaRPr sz="1286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72" name="Google Shape;172;p20" title="Screenshot 2025-10-27 at 7.07.19 AM.png"/>
          <p:cNvPicPr preferRelativeResize="0"/>
          <p:nvPr/>
        </p:nvPicPr>
        <p:blipFill rotWithShape="1">
          <a:blip r:embed="rId3">
            <a:alphaModFix/>
          </a:blip>
          <a:srcRect b="59995" l="0" r="0" t="0"/>
          <a:stretch/>
        </p:blipFill>
        <p:spPr>
          <a:xfrm>
            <a:off x="865750" y="3645000"/>
            <a:ext cx="6849490" cy="14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 title="Screenshot 2025-10-27 at 7.10.48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100" y="372138"/>
            <a:ext cx="4816876" cy="149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 title="Screenshot 2025-10-27 at 7.13.53 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00" y="2030300"/>
            <a:ext cx="5165327" cy="14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452550" y="411475"/>
            <a:ext cx="8238900" cy="5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 Got There: Built 24-hr views for labs &amp; vitals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1" title="Screenshot 2025-10-27 at 7.20.39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864" y="3355025"/>
            <a:ext cx="5634913" cy="12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 title="Screenshot 2025-10-27 at 7.21.02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5176" y="1454250"/>
            <a:ext cx="5656274" cy="1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/>
          <p:nvPr/>
        </p:nvSpPr>
        <p:spPr>
          <a:xfrm>
            <a:off x="341100" y="1145025"/>
            <a:ext cx="2506200" cy="3759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75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4000" lIns="84000" spcFirstLastPara="1" rIns="84000" wrap="square" tIns="84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86"/>
          </a:p>
        </p:txBody>
      </p:sp>
      <p:sp>
        <p:nvSpPr>
          <p:cNvPr id="183" name="Google Shape;183;p21"/>
          <p:cNvSpPr txBox="1"/>
          <p:nvPr/>
        </p:nvSpPr>
        <p:spPr>
          <a:xfrm>
            <a:off x="373200" y="1842425"/>
            <a:ext cx="2442000" cy="24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Created views summarizing the first 24-hour vitals/labs in the ICU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views compute mean/min/max for key vitals (HR, RR, SaO₂, Temp, MAP) and core labs (glucose, Na, K, creatinine, BUN) → one summarized row per stay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dical Infographics by Slidesgo">
  <a:themeElements>
    <a:clrScheme name="Simple Light">
      <a:dk1>
        <a:srgbClr val="000000"/>
      </a:dk1>
      <a:lt1>
        <a:srgbClr val="FFFFFF"/>
      </a:lt1>
      <a:dk2>
        <a:srgbClr val="2D82B5"/>
      </a:dk2>
      <a:lt2>
        <a:srgbClr val="3A8DBE"/>
      </a:lt2>
      <a:accent1>
        <a:srgbClr val="4797C7"/>
      </a:accent1>
      <a:accent2>
        <a:srgbClr val="54A2D0"/>
      </a:accent2>
      <a:accent3>
        <a:srgbClr val="61ACDA"/>
      </a:accent3>
      <a:accent4>
        <a:srgbClr val="6EB7E3"/>
      </a:accent4>
      <a:accent5>
        <a:srgbClr val="7BC1EC"/>
      </a:accent5>
      <a:accent6>
        <a:srgbClr val="88CCF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